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7"/>
  </p:sldMasterIdLst>
  <p:notesMasterIdLst>
    <p:notesMasterId r:id="rId21"/>
  </p:notesMasterIdLst>
  <p:sldIdLst>
    <p:sldId id="260" r:id="rId8"/>
    <p:sldId id="264" r:id="rId9"/>
    <p:sldId id="271" r:id="rId10"/>
    <p:sldId id="274" r:id="rId11"/>
    <p:sldId id="262" r:id="rId12"/>
    <p:sldId id="265" r:id="rId13"/>
    <p:sldId id="266" r:id="rId14"/>
    <p:sldId id="267" r:id="rId15"/>
    <p:sldId id="268" r:id="rId16"/>
    <p:sldId id="257" r:id="rId17"/>
    <p:sldId id="269" r:id="rId18"/>
    <p:sldId id="273" r:id="rId19"/>
    <p:sldId id="270"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ny Wan" initials="DW" lastIdx="2" clrIdx="0">
    <p:extLst>
      <p:ext uri="{19B8F6BF-5375-455C-9EA6-DF929625EA0E}">
        <p15:presenceInfo xmlns:p15="http://schemas.microsoft.com/office/powerpoint/2012/main" userId="S::dwan@portoakland.com::c33e3db9-849c-45ee-9db8-627372222ea2" providerId="AD"/>
      </p:ext>
    </p:extLst>
  </p:cmAuthor>
  <p:cmAuthor id="2" name="Radiah Victor" initials="RV" lastIdx="6" clrIdx="1">
    <p:extLst>
      <p:ext uri="{19B8F6BF-5375-455C-9EA6-DF929625EA0E}">
        <p15:presenceInfo xmlns:p15="http://schemas.microsoft.com/office/powerpoint/2012/main" userId="S::rvictor@portoakland.com::eaa329f8-1649-4741-96ef-6b97ff62245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8BBEBE-0196-48F0-B09B-77A4541D9868}"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81081BC-F6E2-45E7-AD29-01712267E68E}">
      <dgm:prSet/>
      <dgm:spPr/>
      <dgm:t>
        <a:bodyPr/>
        <a:lstStyle/>
        <a:p>
          <a:r>
            <a:rPr lang="en-US"/>
            <a:t>Small size for modern cargo terminal</a:t>
          </a:r>
        </a:p>
      </dgm:t>
    </dgm:pt>
    <dgm:pt modelId="{152A197C-3CE4-4734-B317-37E023179BF1}" type="parTrans" cxnId="{7F7D0AD7-ED87-4055-97D8-A96776FD5F0B}">
      <dgm:prSet/>
      <dgm:spPr/>
      <dgm:t>
        <a:bodyPr/>
        <a:lstStyle/>
        <a:p>
          <a:endParaRPr lang="en-US"/>
        </a:p>
      </dgm:t>
    </dgm:pt>
    <dgm:pt modelId="{49D541D5-6090-40E1-B789-D44B79EB0B51}" type="sibTrans" cxnId="{7F7D0AD7-ED87-4055-97D8-A96776FD5F0B}">
      <dgm:prSet/>
      <dgm:spPr/>
      <dgm:t>
        <a:bodyPr/>
        <a:lstStyle/>
        <a:p>
          <a:endParaRPr lang="en-US"/>
        </a:p>
      </dgm:t>
    </dgm:pt>
    <dgm:pt modelId="{EB33B979-5CC1-473F-8B3C-2A2C807B9B44}">
      <dgm:prSet/>
      <dgm:spPr/>
      <dgm:t>
        <a:bodyPr/>
        <a:lstStyle/>
        <a:p>
          <a:r>
            <a:rPr lang="en-US"/>
            <a:t>Shallow water depth</a:t>
          </a:r>
        </a:p>
      </dgm:t>
    </dgm:pt>
    <dgm:pt modelId="{30BBEF0C-EF66-44DB-922A-63E08D7EAC67}" type="parTrans" cxnId="{B539E5CC-BA7C-44E2-859F-F74A78863EB2}">
      <dgm:prSet/>
      <dgm:spPr/>
      <dgm:t>
        <a:bodyPr/>
        <a:lstStyle/>
        <a:p>
          <a:endParaRPr lang="en-US"/>
        </a:p>
      </dgm:t>
    </dgm:pt>
    <dgm:pt modelId="{9309D9DB-4191-46BA-9526-F99FFE15EFCC}" type="sibTrans" cxnId="{B539E5CC-BA7C-44E2-859F-F74A78863EB2}">
      <dgm:prSet/>
      <dgm:spPr/>
      <dgm:t>
        <a:bodyPr/>
        <a:lstStyle/>
        <a:p>
          <a:endParaRPr lang="en-US"/>
        </a:p>
      </dgm:t>
    </dgm:pt>
    <dgm:pt modelId="{82252859-CE6C-482A-A6A7-50BC04AA24F9}">
      <dgm:prSet/>
      <dgm:spPr/>
      <dgm:t>
        <a:bodyPr/>
        <a:lstStyle/>
        <a:p>
          <a:r>
            <a:rPr lang="en-US"/>
            <a:t>Non-contiguous/limited expansion</a:t>
          </a:r>
        </a:p>
      </dgm:t>
    </dgm:pt>
    <dgm:pt modelId="{56C6B39E-593C-4EBC-BDB7-462C743CB611}" type="parTrans" cxnId="{11B9CB6C-41F1-4904-879D-5D0EC33C1FC8}">
      <dgm:prSet/>
      <dgm:spPr/>
      <dgm:t>
        <a:bodyPr/>
        <a:lstStyle/>
        <a:p>
          <a:endParaRPr lang="en-US"/>
        </a:p>
      </dgm:t>
    </dgm:pt>
    <dgm:pt modelId="{992D2EB9-0EED-4969-A7DB-87C5405C1FEE}" type="sibTrans" cxnId="{11B9CB6C-41F1-4904-879D-5D0EC33C1FC8}">
      <dgm:prSet/>
      <dgm:spPr/>
      <dgm:t>
        <a:bodyPr/>
        <a:lstStyle/>
        <a:p>
          <a:endParaRPr lang="en-US"/>
        </a:p>
      </dgm:t>
    </dgm:pt>
    <dgm:pt modelId="{7A3A2A31-24BE-49A1-9591-210047956432}">
      <dgm:prSet/>
      <dgm:spPr/>
      <dgm:t>
        <a:bodyPr/>
        <a:lstStyle/>
        <a:p>
          <a:r>
            <a:rPr lang="en-US"/>
            <a:t>Aging cranes</a:t>
          </a:r>
        </a:p>
      </dgm:t>
    </dgm:pt>
    <dgm:pt modelId="{57199B67-50CD-4BE6-80F6-DAE775A051DA}" type="parTrans" cxnId="{CAD7B7C8-0E90-4850-95CD-8540323C751F}">
      <dgm:prSet/>
      <dgm:spPr/>
      <dgm:t>
        <a:bodyPr/>
        <a:lstStyle/>
        <a:p>
          <a:endParaRPr lang="en-US"/>
        </a:p>
      </dgm:t>
    </dgm:pt>
    <dgm:pt modelId="{EBAE4652-9C9E-406A-996A-6613F222FF61}" type="sibTrans" cxnId="{CAD7B7C8-0E90-4850-95CD-8540323C751F}">
      <dgm:prSet/>
      <dgm:spPr/>
      <dgm:t>
        <a:bodyPr/>
        <a:lstStyle/>
        <a:p>
          <a:endParaRPr lang="en-US"/>
        </a:p>
      </dgm:t>
    </dgm:pt>
    <dgm:pt modelId="{8AA5F309-DAD5-43C5-9431-A849F2120A78}">
      <dgm:prSet/>
      <dgm:spPr/>
      <dgm:t>
        <a:bodyPr/>
        <a:lstStyle/>
        <a:p>
          <a:r>
            <a:rPr lang="en-US"/>
            <a:t>Sea-level rise flooding</a:t>
          </a:r>
        </a:p>
      </dgm:t>
    </dgm:pt>
    <dgm:pt modelId="{0BBEC16B-8BC5-4201-89FD-CAA3EB5ADD58}" type="parTrans" cxnId="{11D62FC8-5EEC-4D0D-BF12-E5C0498A262E}">
      <dgm:prSet/>
      <dgm:spPr/>
      <dgm:t>
        <a:bodyPr/>
        <a:lstStyle/>
        <a:p>
          <a:endParaRPr lang="en-US"/>
        </a:p>
      </dgm:t>
    </dgm:pt>
    <dgm:pt modelId="{8F76BCD8-EADF-411F-B73C-F785E41B20C9}" type="sibTrans" cxnId="{11D62FC8-5EEC-4D0D-BF12-E5C0498A262E}">
      <dgm:prSet/>
      <dgm:spPr/>
      <dgm:t>
        <a:bodyPr/>
        <a:lstStyle/>
        <a:p>
          <a:endParaRPr lang="en-US"/>
        </a:p>
      </dgm:t>
    </dgm:pt>
    <dgm:pt modelId="{C883ACD5-F3FA-4529-8367-9A65752F3780}">
      <dgm:prSet/>
      <dgm:spPr/>
      <dgm:t>
        <a:bodyPr/>
        <a:lstStyle/>
        <a:p>
          <a:r>
            <a:rPr lang="en-US"/>
            <a:t>Low financial return</a:t>
          </a:r>
        </a:p>
      </dgm:t>
    </dgm:pt>
    <dgm:pt modelId="{4CF97D8E-A1FD-40D8-84DD-9AD7F3BB19FF}" type="parTrans" cxnId="{3C114E55-1421-46F1-BD62-001646EF61B3}">
      <dgm:prSet/>
      <dgm:spPr/>
      <dgm:t>
        <a:bodyPr/>
        <a:lstStyle/>
        <a:p>
          <a:endParaRPr lang="en-US"/>
        </a:p>
      </dgm:t>
    </dgm:pt>
    <dgm:pt modelId="{9A089A34-A945-401C-BFF4-26C7A9DBFBD5}" type="sibTrans" cxnId="{3C114E55-1421-46F1-BD62-001646EF61B3}">
      <dgm:prSet/>
      <dgm:spPr/>
      <dgm:t>
        <a:bodyPr/>
        <a:lstStyle/>
        <a:p>
          <a:endParaRPr lang="en-US"/>
        </a:p>
      </dgm:t>
    </dgm:pt>
    <dgm:pt modelId="{BD8F5CF3-A73C-4D14-B798-9B30C256CBE9}" type="pres">
      <dgm:prSet presAssocID="{608BBEBE-0196-48F0-B09B-77A4541D9868}" presName="vert0" presStyleCnt="0">
        <dgm:presLayoutVars>
          <dgm:dir/>
          <dgm:animOne val="branch"/>
          <dgm:animLvl val="lvl"/>
        </dgm:presLayoutVars>
      </dgm:prSet>
      <dgm:spPr/>
    </dgm:pt>
    <dgm:pt modelId="{49DC1BAC-18D1-4309-B09B-77C2ACAE97CE}" type="pres">
      <dgm:prSet presAssocID="{081081BC-F6E2-45E7-AD29-01712267E68E}" presName="thickLine" presStyleLbl="alignNode1" presStyleIdx="0" presStyleCnt="6"/>
      <dgm:spPr/>
    </dgm:pt>
    <dgm:pt modelId="{99F017DF-9D52-47BF-847B-EF99A1093E8A}" type="pres">
      <dgm:prSet presAssocID="{081081BC-F6E2-45E7-AD29-01712267E68E}" presName="horz1" presStyleCnt="0"/>
      <dgm:spPr/>
    </dgm:pt>
    <dgm:pt modelId="{B68F2E45-DA3A-4F6C-9996-1C1FD1A5491F}" type="pres">
      <dgm:prSet presAssocID="{081081BC-F6E2-45E7-AD29-01712267E68E}" presName="tx1" presStyleLbl="revTx" presStyleIdx="0" presStyleCnt="6"/>
      <dgm:spPr/>
    </dgm:pt>
    <dgm:pt modelId="{64D23F27-AD03-4BFC-BA50-D0900D10C7B7}" type="pres">
      <dgm:prSet presAssocID="{081081BC-F6E2-45E7-AD29-01712267E68E}" presName="vert1" presStyleCnt="0"/>
      <dgm:spPr/>
    </dgm:pt>
    <dgm:pt modelId="{23EBF438-17C6-4A00-A22A-F9E239E76763}" type="pres">
      <dgm:prSet presAssocID="{EB33B979-5CC1-473F-8B3C-2A2C807B9B44}" presName="thickLine" presStyleLbl="alignNode1" presStyleIdx="1" presStyleCnt="6"/>
      <dgm:spPr/>
    </dgm:pt>
    <dgm:pt modelId="{05623F56-DC54-42FF-90B8-1F417CB1DAB5}" type="pres">
      <dgm:prSet presAssocID="{EB33B979-5CC1-473F-8B3C-2A2C807B9B44}" presName="horz1" presStyleCnt="0"/>
      <dgm:spPr/>
    </dgm:pt>
    <dgm:pt modelId="{760E0123-4412-4894-A609-846EB65C0DB1}" type="pres">
      <dgm:prSet presAssocID="{EB33B979-5CC1-473F-8B3C-2A2C807B9B44}" presName="tx1" presStyleLbl="revTx" presStyleIdx="1" presStyleCnt="6"/>
      <dgm:spPr/>
    </dgm:pt>
    <dgm:pt modelId="{72248680-DB3A-4D9C-9C5A-D0A06415694B}" type="pres">
      <dgm:prSet presAssocID="{EB33B979-5CC1-473F-8B3C-2A2C807B9B44}" presName="vert1" presStyleCnt="0"/>
      <dgm:spPr/>
    </dgm:pt>
    <dgm:pt modelId="{EACE33A3-7F08-4F43-89B8-F0D89273BF16}" type="pres">
      <dgm:prSet presAssocID="{82252859-CE6C-482A-A6A7-50BC04AA24F9}" presName="thickLine" presStyleLbl="alignNode1" presStyleIdx="2" presStyleCnt="6"/>
      <dgm:spPr/>
    </dgm:pt>
    <dgm:pt modelId="{F99DCA9F-1A8B-4D0E-B152-A867598A39BF}" type="pres">
      <dgm:prSet presAssocID="{82252859-CE6C-482A-A6A7-50BC04AA24F9}" presName="horz1" presStyleCnt="0"/>
      <dgm:spPr/>
    </dgm:pt>
    <dgm:pt modelId="{613D8BA2-6D36-47D5-B788-9A4CA6B3112F}" type="pres">
      <dgm:prSet presAssocID="{82252859-CE6C-482A-A6A7-50BC04AA24F9}" presName="tx1" presStyleLbl="revTx" presStyleIdx="2" presStyleCnt="6"/>
      <dgm:spPr/>
    </dgm:pt>
    <dgm:pt modelId="{49D50AA4-C331-469E-8E5A-C219C85BE61E}" type="pres">
      <dgm:prSet presAssocID="{82252859-CE6C-482A-A6A7-50BC04AA24F9}" presName="vert1" presStyleCnt="0"/>
      <dgm:spPr/>
    </dgm:pt>
    <dgm:pt modelId="{D36B394F-C32E-40BD-826F-B34FF3525815}" type="pres">
      <dgm:prSet presAssocID="{7A3A2A31-24BE-49A1-9591-210047956432}" presName="thickLine" presStyleLbl="alignNode1" presStyleIdx="3" presStyleCnt="6"/>
      <dgm:spPr/>
    </dgm:pt>
    <dgm:pt modelId="{96212B7C-D498-4E87-9CD7-A26D3F5EE2C2}" type="pres">
      <dgm:prSet presAssocID="{7A3A2A31-24BE-49A1-9591-210047956432}" presName="horz1" presStyleCnt="0"/>
      <dgm:spPr/>
    </dgm:pt>
    <dgm:pt modelId="{62EAC64B-D46F-4EDC-8E6C-5A30003D355F}" type="pres">
      <dgm:prSet presAssocID="{7A3A2A31-24BE-49A1-9591-210047956432}" presName="tx1" presStyleLbl="revTx" presStyleIdx="3" presStyleCnt="6"/>
      <dgm:spPr/>
    </dgm:pt>
    <dgm:pt modelId="{A40B0245-426A-4A8E-A48E-6903EC412FAF}" type="pres">
      <dgm:prSet presAssocID="{7A3A2A31-24BE-49A1-9591-210047956432}" presName="vert1" presStyleCnt="0"/>
      <dgm:spPr/>
    </dgm:pt>
    <dgm:pt modelId="{0D3A829A-6EC8-46C6-B151-9D4DA5501B01}" type="pres">
      <dgm:prSet presAssocID="{8AA5F309-DAD5-43C5-9431-A849F2120A78}" presName="thickLine" presStyleLbl="alignNode1" presStyleIdx="4" presStyleCnt="6"/>
      <dgm:spPr/>
    </dgm:pt>
    <dgm:pt modelId="{CD4195EF-6253-4368-9CB9-8829D0D1ED1F}" type="pres">
      <dgm:prSet presAssocID="{8AA5F309-DAD5-43C5-9431-A849F2120A78}" presName="horz1" presStyleCnt="0"/>
      <dgm:spPr/>
    </dgm:pt>
    <dgm:pt modelId="{01BE7697-B32D-468E-9431-C09A8810990B}" type="pres">
      <dgm:prSet presAssocID="{8AA5F309-DAD5-43C5-9431-A849F2120A78}" presName="tx1" presStyleLbl="revTx" presStyleIdx="4" presStyleCnt="6"/>
      <dgm:spPr/>
    </dgm:pt>
    <dgm:pt modelId="{D52AA018-46CB-40B1-851A-AE617ED610B4}" type="pres">
      <dgm:prSet presAssocID="{8AA5F309-DAD5-43C5-9431-A849F2120A78}" presName="vert1" presStyleCnt="0"/>
      <dgm:spPr/>
    </dgm:pt>
    <dgm:pt modelId="{75005D47-262E-42DE-AF61-7690C66749A2}" type="pres">
      <dgm:prSet presAssocID="{C883ACD5-F3FA-4529-8367-9A65752F3780}" presName="thickLine" presStyleLbl="alignNode1" presStyleIdx="5" presStyleCnt="6"/>
      <dgm:spPr/>
    </dgm:pt>
    <dgm:pt modelId="{6DD367D7-E827-4904-8F4B-9F657C95D16F}" type="pres">
      <dgm:prSet presAssocID="{C883ACD5-F3FA-4529-8367-9A65752F3780}" presName="horz1" presStyleCnt="0"/>
      <dgm:spPr/>
    </dgm:pt>
    <dgm:pt modelId="{20B1A2B7-F5AE-4FB1-BDC1-C7996AE9143B}" type="pres">
      <dgm:prSet presAssocID="{C883ACD5-F3FA-4529-8367-9A65752F3780}" presName="tx1" presStyleLbl="revTx" presStyleIdx="5" presStyleCnt="6"/>
      <dgm:spPr/>
    </dgm:pt>
    <dgm:pt modelId="{9F90A8D0-A46D-4178-B3EE-FD7FC30960A7}" type="pres">
      <dgm:prSet presAssocID="{C883ACD5-F3FA-4529-8367-9A65752F3780}" presName="vert1" presStyleCnt="0"/>
      <dgm:spPr/>
    </dgm:pt>
  </dgm:ptLst>
  <dgm:cxnLst>
    <dgm:cxn modelId="{0DEE2A03-BBAF-4BA7-A89F-2B976A8FCD95}" type="presOf" srcId="{82252859-CE6C-482A-A6A7-50BC04AA24F9}" destId="{613D8BA2-6D36-47D5-B788-9A4CA6B3112F}" srcOrd="0" destOrd="0" presId="urn:microsoft.com/office/officeart/2008/layout/LinedList"/>
    <dgm:cxn modelId="{0079530E-0253-488D-B5D2-41B9CB322EB8}" type="presOf" srcId="{7A3A2A31-24BE-49A1-9591-210047956432}" destId="{62EAC64B-D46F-4EDC-8E6C-5A30003D355F}" srcOrd="0" destOrd="0" presId="urn:microsoft.com/office/officeart/2008/layout/LinedList"/>
    <dgm:cxn modelId="{5B8A8632-1606-4DCF-9655-1A4406FBD47A}" type="presOf" srcId="{608BBEBE-0196-48F0-B09B-77A4541D9868}" destId="{BD8F5CF3-A73C-4D14-B798-9B30C256CBE9}" srcOrd="0" destOrd="0" presId="urn:microsoft.com/office/officeart/2008/layout/LinedList"/>
    <dgm:cxn modelId="{11B9CB6C-41F1-4904-879D-5D0EC33C1FC8}" srcId="{608BBEBE-0196-48F0-B09B-77A4541D9868}" destId="{82252859-CE6C-482A-A6A7-50BC04AA24F9}" srcOrd="2" destOrd="0" parTransId="{56C6B39E-593C-4EBC-BDB7-462C743CB611}" sibTransId="{992D2EB9-0EED-4969-A7DB-87C5405C1FEE}"/>
    <dgm:cxn modelId="{3C114E55-1421-46F1-BD62-001646EF61B3}" srcId="{608BBEBE-0196-48F0-B09B-77A4541D9868}" destId="{C883ACD5-F3FA-4529-8367-9A65752F3780}" srcOrd="5" destOrd="0" parTransId="{4CF97D8E-A1FD-40D8-84DD-9AD7F3BB19FF}" sibTransId="{9A089A34-A945-401C-BFF4-26C7A9DBFBD5}"/>
    <dgm:cxn modelId="{810BF17A-87F8-451F-95B8-FDC775A296F0}" type="presOf" srcId="{C883ACD5-F3FA-4529-8367-9A65752F3780}" destId="{20B1A2B7-F5AE-4FB1-BDC1-C7996AE9143B}" srcOrd="0" destOrd="0" presId="urn:microsoft.com/office/officeart/2008/layout/LinedList"/>
    <dgm:cxn modelId="{DFB93DC4-ACEE-442C-BABF-60B37C918E0A}" type="presOf" srcId="{8AA5F309-DAD5-43C5-9431-A849F2120A78}" destId="{01BE7697-B32D-468E-9431-C09A8810990B}" srcOrd="0" destOrd="0" presId="urn:microsoft.com/office/officeart/2008/layout/LinedList"/>
    <dgm:cxn modelId="{11D62FC8-5EEC-4D0D-BF12-E5C0498A262E}" srcId="{608BBEBE-0196-48F0-B09B-77A4541D9868}" destId="{8AA5F309-DAD5-43C5-9431-A849F2120A78}" srcOrd="4" destOrd="0" parTransId="{0BBEC16B-8BC5-4201-89FD-CAA3EB5ADD58}" sibTransId="{8F76BCD8-EADF-411F-B73C-F785E41B20C9}"/>
    <dgm:cxn modelId="{CAD7B7C8-0E90-4850-95CD-8540323C751F}" srcId="{608BBEBE-0196-48F0-B09B-77A4541D9868}" destId="{7A3A2A31-24BE-49A1-9591-210047956432}" srcOrd="3" destOrd="0" parTransId="{57199B67-50CD-4BE6-80F6-DAE775A051DA}" sibTransId="{EBAE4652-9C9E-406A-996A-6613F222FF61}"/>
    <dgm:cxn modelId="{B539E5CC-BA7C-44E2-859F-F74A78863EB2}" srcId="{608BBEBE-0196-48F0-B09B-77A4541D9868}" destId="{EB33B979-5CC1-473F-8B3C-2A2C807B9B44}" srcOrd="1" destOrd="0" parTransId="{30BBEF0C-EF66-44DB-922A-63E08D7EAC67}" sibTransId="{9309D9DB-4191-46BA-9526-F99FFE15EFCC}"/>
    <dgm:cxn modelId="{7F7D0AD7-ED87-4055-97D8-A96776FD5F0B}" srcId="{608BBEBE-0196-48F0-B09B-77A4541D9868}" destId="{081081BC-F6E2-45E7-AD29-01712267E68E}" srcOrd="0" destOrd="0" parTransId="{152A197C-3CE4-4734-B317-37E023179BF1}" sibTransId="{49D541D5-6090-40E1-B789-D44B79EB0B51}"/>
    <dgm:cxn modelId="{81BD20E7-6194-4F03-B641-5D9088849E9B}" type="presOf" srcId="{EB33B979-5CC1-473F-8B3C-2A2C807B9B44}" destId="{760E0123-4412-4894-A609-846EB65C0DB1}" srcOrd="0" destOrd="0" presId="urn:microsoft.com/office/officeart/2008/layout/LinedList"/>
    <dgm:cxn modelId="{E0E629FB-5858-4993-ABB5-6D8EDBD624F7}" type="presOf" srcId="{081081BC-F6E2-45E7-AD29-01712267E68E}" destId="{B68F2E45-DA3A-4F6C-9996-1C1FD1A5491F}" srcOrd="0" destOrd="0" presId="urn:microsoft.com/office/officeart/2008/layout/LinedList"/>
    <dgm:cxn modelId="{A451163E-1FDC-4902-8989-88C2A3A6EFF8}" type="presParOf" srcId="{BD8F5CF3-A73C-4D14-B798-9B30C256CBE9}" destId="{49DC1BAC-18D1-4309-B09B-77C2ACAE97CE}" srcOrd="0" destOrd="0" presId="urn:microsoft.com/office/officeart/2008/layout/LinedList"/>
    <dgm:cxn modelId="{BF683FEC-A217-41AF-AEAD-4B11BDCFBDC0}" type="presParOf" srcId="{BD8F5CF3-A73C-4D14-B798-9B30C256CBE9}" destId="{99F017DF-9D52-47BF-847B-EF99A1093E8A}" srcOrd="1" destOrd="0" presId="urn:microsoft.com/office/officeart/2008/layout/LinedList"/>
    <dgm:cxn modelId="{39C2E563-1B03-4BD2-8F53-CE52B3939B03}" type="presParOf" srcId="{99F017DF-9D52-47BF-847B-EF99A1093E8A}" destId="{B68F2E45-DA3A-4F6C-9996-1C1FD1A5491F}" srcOrd="0" destOrd="0" presId="urn:microsoft.com/office/officeart/2008/layout/LinedList"/>
    <dgm:cxn modelId="{41621E95-8330-4012-A86D-19391361222F}" type="presParOf" srcId="{99F017DF-9D52-47BF-847B-EF99A1093E8A}" destId="{64D23F27-AD03-4BFC-BA50-D0900D10C7B7}" srcOrd="1" destOrd="0" presId="urn:microsoft.com/office/officeart/2008/layout/LinedList"/>
    <dgm:cxn modelId="{955EB575-D558-4E9E-82DD-165DEC3D0B36}" type="presParOf" srcId="{BD8F5CF3-A73C-4D14-B798-9B30C256CBE9}" destId="{23EBF438-17C6-4A00-A22A-F9E239E76763}" srcOrd="2" destOrd="0" presId="urn:microsoft.com/office/officeart/2008/layout/LinedList"/>
    <dgm:cxn modelId="{7581EF66-D96F-49A3-B230-C6C0B7CC1856}" type="presParOf" srcId="{BD8F5CF3-A73C-4D14-B798-9B30C256CBE9}" destId="{05623F56-DC54-42FF-90B8-1F417CB1DAB5}" srcOrd="3" destOrd="0" presId="urn:microsoft.com/office/officeart/2008/layout/LinedList"/>
    <dgm:cxn modelId="{3912E8B2-BD1E-4D68-8E3F-BEF75FC8A4B5}" type="presParOf" srcId="{05623F56-DC54-42FF-90B8-1F417CB1DAB5}" destId="{760E0123-4412-4894-A609-846EB65C0DB1}" srcOrd="0" destOrd="0" presId="urn:microsoft.com/office/officeart/2008/layout/LinedList"/>
    <dgm:cxn modelId="{E734B58B-3C35-48CE-AD00-E5035EAEECE3}" type="presParOf" srcId="{05623F56-DC54-42FF-90B8-1F417CB1DAB5}" destId="{72248680-DB3A-4D9C-9C5A-D0A06415694B}" srcOrd="1" destOrd="0" presId="urn:microsoft.com/office/officeart/2008/layout/LinedList"/>
    <dgm:cxn modelId="{3B365F44-2607-4A97-8154-F0B5693BEA9D}" type="presParOf" srcId="{BD8F5CF3-A73C-4D14-B798-9B30C256CBE9}" destId="{EACE33A3-7F08-4F43-89B8-F0D89273BF16}" srcOrd="4" destOrd="0" presId="urn:microsoft.com/office/officeart/2008/layout/LinedList"/>
    <dgm:cxn modelId="{C8BA43F7-A959-43DD-8E06-A7B5067DF87B}" type="presParOf" srcId="{BD8F5CF3-A73C-4D14-B798-9B30C256CBE9}" destId="{F99DCA9F-1A8B-4D0E-B152-A867598A39BF}" srcOrd="5" destOrd="0" presId="urn:microsoft.com/office/officeart/2008/layout/LinedList"/>
    <dgm:cxn modelId="{6E219628-0DE9-44BE-AC0A-C6BFB2A929E7}" type="presParOf" srcId="{F99DCA9F-1A8B-4D0E-B152-A867598A39BF}" destId="{613D8BA2-6D36-47D5-B788-9A4CA6B3112F}" srcOrd="0" destOrd="0" presId="urn:microsoft.com/office/officeart/2008/layout/LinedList"/>
    <dgm:cxn modelId="{D5620919-A73F-4A07-A93F-6B3A8FA773F1}" type="presParOf" srcId="{F99DCA9F-1A8B-4D0E-B152-A867598A39BF}" destId="{49D50AA4-C331-469E-8E5A-C219C85BE61E}" srcOrd="1" destOrd="0" presId="urn:microsoft.com/office/officeart/2008/layout/LinedList"/>
    <dgm:cxn modelId="{15BFA321-986C-4A8F-B7F7-B0CFED81C81C}" type="presParOf" srcId="{BD8F5CF3-A73C-4D14-B798-9B30C256CBE9}" destId="{D36B394F-C32E-40BD-826F-B34FF3525815}" srcOrd="6" destOrd="0" presId="urn:microsoft.com/office/officeart/2008/layout/LinedList"/>
    <dgm:cxn modelId="{F95E46E5-72EC-490D-9D6C-EAE82F5D3312}" type="presParOf" srcId="{BD8F5CF3-A73C-4D14-B798-9B30C256CBE9}" destId="{96212B7C-D498-4E87-9CD7-A26D3F5EE2C2}" srcOrd="7" destOrd="0" presId="urn:microsoft.com/office/officeart/2008/layout/LinedList"/>
    <dgm:cxn modelId="{73190F3D-107F-4775-B211-245900DD84E4}" type="presParOf" srcId="{96212B7C-D498-4E87-9CD7-A26D3F5EE2C2}" destId="{62EAC64B-D46F-4EDC-8E6C-5A30003D355F}" srcOrd="0" destOrd="0" presId="urn:microsoft.com/office/officeart/2008/layout/LinedList"/>
    <dgm:cxn modelId="{12A0361A-3CA6-4A80-8ABA-D5102C637A2A}" type="presParOf" srcId="{96212B7C-D498-4E87-9CD7-A26D3F5EE2C2}" destId="{A40B0245-426A-4A8E-A48E-6903EC412FAF}" srcOrd="1" destOrd="0" presId="urn:microsoft.com/office/officeart/2008/layout/LinedList"/>
    <dgm:cxn modelId="{67DB6BB4-C91D-4565-B111-4590A02789D3}" type="presParOf" srcId="{BD8F5CF3-A73C-4D14-B798-9B30C256CBE9}" destId="{0D3A829A-6EC8-46C6-B151-9D4DA5501B01}" srcOrd="8" destOrd="0" presId="urn:microsoft.com/office/officeart/2008/layout/LinedList"/>
    <dgm:cxn modelId="{D278E289-8A0F-40FD-8C2B-BBCA75372AAB}" type="presParOf" srcId="{BD8F5CF3-A73C-4D14-B798-9B30C256CBE9}" destId="{CD4195EF-6253-4368-9CB9-8829D0D1ED1F}" srcOrd="9" destOrd="0" presId="urn:microsoft.com/office/officeart/2008/layout/LinedList"/>
    <dgm:cxn modelId="{16B60C6B-5441-4B68-8B54-E641E249DF03}" type="presParOf" srcId="{CD4195EF-6253-4368-9CB9-8829D0D1ED1F}" destId="{01BE7697-B32D-468E-9431-C09A8810990B}" srcOrd="0" destOrd="0" presId="urn:microsoft.com/office/officeart/2008/layout/LinedList"/>
    <dgm:cxn modelId="{F605C2AC-29E4-4F5B-AC74-D1BFDDD1DC66}" type="presParOf" srcId="{CD4195EF-6253-4368-9CB9-8829D0D1ED1F}" destId="{D52AA018-46CB-40B1-851A-AE617ED610B4}" srcOrd="1" destOrd="0" presId="urn:microsoft.com/office/officeart/2008/layout/LinedList"/>
    <dgm:cxn modelId="{59C24AFE-4A84-4C36-AAD1-31344B423070}" type="presParOf" srcId="{BD8F5CF3-A73C-4D14-B798-9B30C256CBE9}" destId="{75005D47-262E-42DE-AF61-7690C66749A2}" srcOrd="10" destOrd="0" presId="urn:microsoft.com/office/officeart/2008/layout/LinedList"/>
    <dgm:cxn modelId="{9710037B-DC2E-4EEB-98E6-D42D0A0A1B7D}" type="presParOf" srcId="{BD8F5CF3-A73C-4D14-B798-9B30C256CBE9}" destId="{6DD367D7-E827-4904-8F4B-9F657C95D16F}" srcOrd="11" destOrd="0" presId="urn:microsoft.com/office/officeart/2008/layout/LinedList"/>
    <dgm:cxn modelId="{DF29E39B-4193-4959-B4AC-3D59DDB4A280}" type="presParOf" srcId="{6DD367D7-E827-4904-8F4B-9F657C95D16F}" destId="{20B1A2B7-F5AE-4FB1-BDC1-C7996AE9143B}" srcOrd="0" destOrd="0" presId="urn:microsoft.com/office/officeart/2008/layout/LinedList"/>
    <dgm:cxn modelId="{666C0B09-6076-4B10-8058-614AF2680E0F}" type="presParOf" srcId="{6DD367D7-E827-4904-8F4B-9F657C95D16F}" destId="{9F90A8D0-A46D-4178-B3EE-FD7FC30960A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C1BAC-18D1-4309-B09B-77C2ACAE97CE}">
      <dsp:nvSpPr>
        <dsp:cNvPr id="0" name=""/>
        <dsp:cNvSpPr/>
      </dsp:nvSpPr>
      <dsp:spPr>
        <a:xfrm>
          <a:off x="0" y="2492"/>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8F2E45-DA3A-4F6C-9996-1C1FD1A5491F}">
      <dsp:nvSpPr>
        <dsp:cNvPr id="0" name=""/>
        <dsp:cNvSpPr/>
      </dsp:nvSpPr>
      <dsp:spPr>
        <a:xfrm>
          <a:off x="0" y="2492"/>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Small size for modern cargo terminal</a:t>
          </a:r>
        </a:p>
      </dsp:txBody>
      <dsp:txXfrm>
        <a:off x="0" y="2492"/>
        <a:ext cx="6492875" cy="850069"/>
      </dsp:txXfrm>
    </dsp:sp>
    <dsp:sp modelId="{23EBF438-17C6-4A00-A22A-F9E239E76763}">
      <dsp:nvSpPr>
        <dsp:cNvPr id="0" name=""/>
        <dsp:cNvSpPr/>
      </dsp:nvSpPr>
      <dsp:spPr>
        <a:xfrm>
          <a:off x="0" y="852561"/>
          <a:ext cx="6492875" cy="0"/>
        </a:xfrm>
        <a:prstGeom prst="line">
          <a:avLst/>
        </a:prstGeom>
        <a:solidFill>
          <a:schemeClr val="accent2">
            <a:hueOff val="1273292"/>
            <a:satOff val="2160"/>
            <a:lumOff val="-78"/>
            <a:alphaOff val="0"/>
          </a:schemeClr>
        </a:solidFill>
        <a:ln w="12700" cap="flat" cmpd="sng" algn="ctr">
          <a:solidFill>
            <a:schemeClr val="accent2">
              <a:hueOff val="1273292"/>
              <a:satOff val="2160"/>
              <a:lumOff val="-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0E0123-4412-4894-A609-846EB65C0DB1}">
      <dsp:nvSpPr>
        <dsp:cNvPr id="0" name=""/>
        <dsp:cNvSpPr/>
      </dsp:nvSpPr>
      <dsp:spPr>
        <a:xfrm>
          <a:off x="0" y="852561"/>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Shallow water depth</a:t>
          </a:r>
        </a:p>
      </dsp:txBody>
      <dsp:txXfrm>
        <a:off x="0" y="852561"/>
        <a:ext cx="6492875" cy="850069"/>
      </dsp:txXfrm>
    </dsp:sp>
    <dsp:sp modelId="{EACE33A3-7F08-4F43-89B8-F0D89273BF16}">
      <dsp:nvSpPr>
        <dsp:cNvPr id="0" name=""/>
        <dsp:cNvSpPr/>
      </dsp:nvSpPr>
      <dsp:spPr>
        <a:xfrm>
          <a:off x="0" y="1702630"/>
          <a:ext cx="6492875" cy="0"/>
        </a:xfrm>
        <a:prstGeom prst="line">
          <a:avLst/>
        </a:prstGeom>
        <a:solidFill>
          <a:schemeClr val="accent2">
            <a:hueOff val="2546585"/>
            <a:satOff val="4320"/>
            <a:lumOff val="-157"/>
            <a:alphaOff val="0"/>
          </a:schemeClr>
        </a:solidFill>
        <a:ln w="12700" cap="flat" cmpd="sng" algn="ctr">
          <a:solidFill>
            <a:schemeClr val="accent2">
              <a:hueOff val="2546585"/>
              <a:satOff val="4320"/>
              <a:lumOff val="-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3D8BA2-6D36-47D5-B788-9A4CA6B3112F}">
      <dsp:nvSpPr>
        <dsp:cNvPr id="0" name=""/>
        <dsp:cNvSpPr/>
      </dsp:nvSpPr>
      <dsp:spPr>
        <a:xfrm>
          <a:off x="0" y="1702630"/>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Non-contiguous/limited expansion</a:t>
          </a:r>
        </a:p>
      </dsp:txBody>
      <dsp:txXfrm>
        <a:off x="0" y="1702630"/>
        <a:ext cx="6492875" cy="850069"/>
      </dsp:txXfrm>
    </dsp:sp>
    <dsp:sp modelId="{D36B394F-C32E-40BD-826F-B34FF3525815}">
      <dsp:nvSpPr>
        <dsp:cNvPr id="0" name=""/>
        <dsp:cNvSpPr/>
      </dsp:nvSpPr>
      <dsp:spPr>
        <a:xfrm>
          <a:off x="0" y="2552699"/>
          <a:ext cx="6492875" cy="0"/>
        </a:xfrm>
        <a:prstGeom prst="line">
          <a:avLst/>
        </a:prstGeom>
        <a:solidFill>
          <a:schemeClr val="accent2">
            <a:hueOff val="3819877"/>
            <a:satOff val="6480"/>
            <a:lumOff val="-235"/>
            <a:alphaOff val="0"/>
          </a:schemeClr>
        </a:solidFill>
        <a:ln w="12700" cap="flat" cmpd="sng" algn="ctr">
          <a:solidFill>
            <a:schemeClr val="accent2">
              <a:hueOff val="3819877"/>
              <a:satOff val="6480"/>
              <a:lumOff val="-2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EAC64B-D46F-4EDC-8E6C-5A30003D355F}">
      <dsp:nvSpPr>
        <dsp:cNvPr id="0" name=""/>
        <dsp:cNvSpPr/>
      </dsp:nvSpPr>
      <dsp:spPr>
        <a:xfrm>
          <a:off x="0" y="2552699"/>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Aging cranes</a:t>
          </a:r>
        </a:p>
      </dsp:txBody>
      <dsp:txXfrm>
        <a:off x="0" y="2552699"/>
        <a:ext cx="6492875" cy="850069"/>
      </dsp:txXfrm>
    </dsp:sp>
    <dsp:sp modelId="{0D3A829A-6EC8-46C6-B151-9D4DA5501B01}">
      <dsp:nvSpPr>
        <dsp:cNvPr id="0" name=""/>
        <dsp:cNvSpPr/>
      </dsp:nvSpPr>
      <dsp:spPr>
        <a:xfrm>
          <a:off x="0" y="3402769"/>
          <a:ext cx="6492875" cy="0"/>
        </a:xfrm>
        <a:prstGeom prst="line">
          <a:avLst/>
        </a:prstGeom>
        <a:solidFill>
          <a:schemeClr val="accent2">
            <a:hueOff val="5093169"/>
            <a:satOff val="8640"/>
            <a:lumOff val="-314"/>
            <a:alphaOff val="0"/>
          </a:schemeClr>
        </a:solidFill>
        <a:ln w="12700" cap="flat" cmpd="sng" algn="ctr">
          <a:solidFill>
            <a:schemeClr val="accent2">
              <a:hueOff val="5093169"/>
              <a:satOff val="8640"/>
              <a:lumOff val="-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BE7697-B32D-468E-9431-C09A8810990B}">
      <dsp:nvSpPr>
        <dsp:cNvPr id="0" name=""/>
        <dsp:cNvSpPr/>
      </dsp:nvSpPr>
      <dsp:spPr>
        <a:xfrm>
          <a:off x="0" y="3402769"/>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Sea-level rise flooding</a:t>
          </a:r>
        </a:p>
      </dsp:txBody>
      <dsp:txXfrm>
        <a:off x="0" y="3402769"/>
        <a:ext cx="6492875" cy="850069"/>
      </dsp:txXfrm>
    </dsp:sp>
    <dsp:sp modelId="{75005D47-262E-42DE-AF61-7690C66749A2}">
      <dsp:nvSpPr>
        <dsp:cNvPr id="0" name=""/>
        <dsp:cNvSpPr/>
      </dsp:nvSpPr>
      <dsp:spPr>
        <a:xfrm>
          <a:off x="0" y="4252838"/>
          <a:ext cx="6492875" cy="0"/>
        </a:xfrm>
        <a:prstGeom prst="line">
          <a:avLst/>
        </a:prstGeom>
        <a:solidFill>
          <a:schemeClr val="accent2">
            <a:hueOff val="6366461"/>
            <a:satOff val="10800"/>
            <a:lumOff val="-392"/>
            <a:alphaOff val="0"/>
          </a:schemeClr>
        </a:solidFill>
        <a:ln w="12700" cap="flat" cmpd="sng" algn="ctr">
          <a:solidFill>
            <a:schemeClr val="accent2">
              <a:hueOff val="6366461"/>
              <a:satOff val="10800"/>
              <a:lumOff val="-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B1A2B7-F5AE-4FB1-BDC1-C7996AE9143B}">
      <dsp:nvSpPr>
        <dsp:cNvPr id="0" name=""/>
        <dsp:cNvSpPr/>
      </dsp:nvSpPr>
      <dsp:spPr>
        <a:xfrm>
          <a:off x="0" y="4252838"/>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Low financial return</a:t>
          </a:r>
        </a:p>
      </dsp:txBody>
      <dsp:txXfrm>
        <a:off x="0" y="4252838"/>
        <a:ext cx="6492875" cy="85006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6CE824FF-F039-4F95-B7A5-5CAA7467FF7A}" type="datetimeFigureOut">
              <a:rPr lang="en-US" smtClean="0"/>
              <a:t>6/1/2022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F6C9B921-B2D8-46E3-85C9-0B33D5264D15}" type="slidenum">
              <a:rPr lang="en-US" smtClean="0"/>
              <a:t>‹#›</a:t>
            </a:fld>
            <a:endParaRPr lang="en-US"/>
          </a:p>
        </p:txBody>
      </p:sp>
    </p:spTree>
    <p:extLst>
      <p:ext uri="{BB962C8B-B14F-4D97-AF65-F5344CB8AC3E}">
        <p14:creationId xmlns:p14="http://schemas.microsoft.com/office/powerpoint/2010/main" val="295179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Adapting to Rising Tides scenario that correlates with our 100-year “High” projection of 5.5’ plus 100-year storm surge.</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F6C9B921-B2D8-46E3-85C9-0B33D5264D15}" type="slidenum">
              <a:rPr lang="en-US" smtClean="0"/>
              <a:t>12</a:t>
            </a:fld>
            <a:endParaRPr lang="en-US"/>
          </a:p>
        </p:txBody>
      </p:sp>
    </p:spTree>
    <p:extLst>
      <p:ext uri="{BB962C8B-B14F-4D97-AF65-F5344CB8AC3E}">
        <p14:creationId xmlns:p14="http://schemas.microsoft.com/office/powerpoint/2010/main" val="3486065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28600">
              <a:lnSpc>
                <a:spcPct val="90000"/>
              </a:lnSpc>
              <a:spcBef>
                <a:spcPts val="600"/>
              </a:spcBef>
              <a:spcAft>
                <a:spcPts val="600"/>
              </a:spcAft>
              <a:buFont typeface="Arial" panose="020B0604020202020204" pitchFamily="34" charset="0"/>
              <a:buChar char="•"/>
            </a:pPr>
            <a:r>
              <a:rPr lang="en-US" sz="1200">
                <a:solidFill>
                  <a:schemeClr val="tx1">
                    <a:alpha val="80000"/>
                  </a:schemeClr>
                </a:solidFill>
              </a:rPr>
              <a:t>Growing seaport volume sustainably, incorporating principles of environmental justice</a:t>
            </a:r>
          </a:p>
          <a:p>
            <a:pPr marL="285750" indent="-228600">
              <a:lnSpc>
                <a:spcPct val="90000"/>
              </a:lnSpc>
              <a:spcBef>
                <a:spcPts val="600"/>
              </a:spcBef>
              <a:spcAft>
                <a:spcPts val="600"/>
              </a:spcAft>
              <a:buFont typeface="Arial" panose="020B0604020202020204" pitchFamily="34" charset="0"/>
              <a:buChar char="•"/>
            </a:pPr>
            <a:r>
              <a:rPr lang="en-US" sz="1200">
                <a:solidFill>
                  <a:schemeClr val="tx1">
                    <a:alpha val="80000"/>
                  </a:schemeClr>
                </a:solidFill>
              </a:rPr>
              <a:t>Implementing “Pathway to Zero Emissions”</a:t>
            </a:r>
          </a:p>
          <a:p>
            <a:pPr marL="285750" indent="-228600">
              <a:lnSpc>
                <a:spcPct val="90000"/>
              </a:lnSpc>
              <a:spcBef>
                <a:spcPts val="600"/>
              </a:spcBef>
              <a:spcAft>
                <a:spcPts val="600"/>
              </a:spcAft>
              <a:buFont typeface="Arial" panose="020B0604020202020204" pitchFamily="34" charset="0"/>
              <a:buChar char="•"/>
            </a:pPr>
            <a:r>
              <a:rPr lang="en-US" sz="1200">
                <a:solidFill>
                  <a:schemeClr val="tx1">
                    <a:alpha val="80000"/>
                  </a:schemeClr>
                </a:solidFill>
              </a:rPr>
              <a:t>Electrification and energy efficiency must be foundational to new seaport operations development</a:t>
            </a:r>
          </a:p>
          <a:p>
            <a:pPr marL="285750" indent="-228600">
              <a:lnSpc>
                <a:spcPct val="90000"/>
              </a:lnSpc>
              <a:spcBef>
                <a:spcPts val="600"/>
              </a:spcBef>
              <a:spcAft>
                <a:spcPts val="600"/>
              </a:spcAft>
              <a:buFont typeface="Arial" panose="020B0604020202020204" pitchFamily="34" charset="0"/>
              <a:buChar char="•"/>
            </a:pPr>
            <a:r>
              <a:rPr lang="en-US" sz="1200">
                <a:solidFill>
                  <a:schemeClr val="tx1">
                    <a:alpha val="80000"/>
                  </a:schemeClr>
                </a:solidFill>
              </a:rPr>
              <a:t>Public access to waterfront amenities for communities surrounding the Port is important value</a:t>
            </a:r>
          </a:p>
          <a:p>
            <a:endParaRPr lang="en-US"/>
          </a:p>
        </p:txBody>
      </p:sp>
      <p:sp>
        <p:nvSpPr>
          <p:cNvPr id="4" name="Slide Number Placeholder 3"/>
          <p:cNvSpPr>
            <a:spLocks noGrp="1"/>
          </p:cNvSpPr>
          <p:nvPr>
            <p:ph type="sldNum" sz="quarter" idx="5"/>
          </p:nvPr>
        </p:nvSpPr>
        <p:spPr/>
        <p:txBody>
          <a:bodyPr/>
          <a:lstStyle/>
          <a:p>
            <a:fld id="{F6C9B921-B2D8-46E3-85C9-0B33D5264D15}" type="slidenum">
              <a:rPr lang="en-US" smtClean="0"/>
              <a:t>13</a:t>
            </a:fld>
            <a:endParaRPr lang="en-US"/>
          </a:p>
        </p:txBody>
      </p:sp>
    </p:spTree>
    <p:extLst>
      <p:ext uri="{BB962C8B-B14F-4D97-AF65-F5344CB8AC3E}">
        <p14:creationId xmlns:p14="http://schemas.microsoft.com/office/powerpoint/2010/main" val="3260299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545796F-8471-431C-87D6-696F8F9FC691}" type="datetime1">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30524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A1AB16-6E41-4055-B82E-9D89451650B1}" type="datetime1">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13253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E4AC76-D40B-4D2C-AD31-B0339528D6F8}" type="datetime1">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9025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5F9393-D9D5-4256-B529-D083FAEAE1CE}" type="datetime1">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32391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05EB5B-91A1-45F9-9E50-83C3CB94AED0}" type="datetime1">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2551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0593D8-BA6E-4518-9615-688BC5691237}" type="datetime1">
              <a:rPr lang="en-US" smtClean="0"/>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1356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2B76AC-8753-4346-8A92-92113CE37BF1}" type="datetime1">
              <a:rPr lang="en-US" smtClean="0"/>
              <a:t>6/1/2022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42615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pc="300"/>
            </a:lvl1pPr>
          </a:lstStyle>
          <a:p>
            <a:r>
              <a:rPr lang="en-US"/>
              <a:t>CLICK TO EDIT MASTER TITLE STYLE</a:t>
            </a:r>
          </a:p>
        </p:txBody>
      </p:sp>
      <p:sp>
        <p:nvSpPr>
          <p:cNvPr id="3" name="Date Placeholder 2"/>
          <p:cNvSpPr>
            <a:spLocks noGrp="1"/>
          </p:cNvSpPr>
          <p:nvPr>
            <p:ph type="dt" sz="half" idx="10"/>
          </p:nvPr>
        </p:nvSpPr>
        <p:spPr/>
        <p:txBody>
          <a:bodyPr/>
          <a:lstStyle/>
          <a:p>
            <a:fld id="{48926FB9-7E4C-4176-BA25-1B67457C59FF}" type="datetime1">
              <a:rPr lang="en-US" smtClean="0"/>
              <a:t>6/1/2022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66879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F90248-2156-42A8-827B-9E2DD066D2E4}" type="datetime1">
              <a:rPr lang="en-US" smtClean="0"/>
              <a:t>6/1/2022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0311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spc="3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5D7BDB-5718-429B-9D85-7AB1597FD60A}" type="datetime1">
              <a:rPr lang="en-US" smtClean="0"/>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01513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691D39-0D65-49C8-B5E4-E389C76668EB}" type="datetime1">
              <a:rPr lang="en-US" smtClean="0"/>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96500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F2C8F8-10BD-46BE-B11D-35CB53998CD7}" type="datetime1">
              <a:rPr lang="en-US" smtClean="0"/>
              <a:t>6/1/2022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776187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spc="3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008C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5CEB811-CEEB-4EB9-B8EA-8715809469D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12466" y="3182687"/>
            <a:ext cx="1752828" cy="492625"/>
          </a:xfrm>
          <a:prstGeom prst="rect">
            <a:avLst/>
          </a:prstGeom>
        </p:spPr>
      </p:pic>
      <p:sp>
        <p:nvSpPr>
          <p:cNvPr id="3" name="Title 2">
            <a:extLst>
              <a:ext uri="{FF2B5EF4-FFF2-40B4-BE49-F238E27FC236}">
                <a16:creationId xmlns:a16="http://schemas.microsoft.com/office/drawing/2014/main" id="{AA200BCA-654C-461F-A529-E0674DF518B0}"/>
              </a:ext>
              <a:ext uri="{C183D7F6-B498-43B3-948B-1728B52AA6E4}">
                <adec:decorative xmlns:adec="http://schemas.microsoft.com/office/drawing/2017/decorative" val="0"/>
              </a:ext>
            </a:extLst>
          </p:cNvPr>
          <p:cNvSpPr>
            <a:spLocks noGrp="1"/>
          </p:cNvSpPr>
          <p:nvPr>
            <p:ph type="title" idx="4294967295"/>
          </p:nvPr>
        </p:nvSpPr>
        <p:spPr>
          <a:xfrm>
            <a:off x="214256" y="516675"/>
            <a:ext cx="10515600" cy="1325563"/>
          </a:xfrm>
        </p:spPr>
        <p:txBody>
          <a:bodyPr/>
          <a:lstStyle/>
          <a:p>
            <a:r>
              <a:rPr lang="en-US"/>
              <a:t>Maximizing</a:t>
            </a:r>
            <a:r>
              <a:rPr lang="en-US" baseline="0"/>
              <a:t> Public Value: </a:t>
            </a:r>
            <a:r>
              <a:rPr lang="en-US" i="1" baseline="0"/>
              <a:t>Waterfront Public Access and Maritime Capacity</a:t>
            </a:r>
            <a:endParaRPr lang="en-US" i="1"/>
          </a:p>
        </p:txBody>
      </p:sp>
      <p:sp>
        <p:nvSpPr>
          <p:cNvPr id="6" name="Slide Number Placeholder 5">
            <a:extLst>
              <a:ext uri="{FF2B5EF4-FFF2-40B4-BE49-F238E27FC236}">
                <a16:creationId xmlns:a16="http://schemas.microsoft.com/office/drawing/2014/main" id="{D8754E34-9CD5-42F3-B8A4-C55B9665EA32}"/>
              </a:ext>
            </a:extLst>
          </p:cNvPr>
          <p:cNvSpPr>
            <a:spLocks noGrp="1"/>
          </p:cNvSpPr>
          <p:nvPr>
            <p:ph type="sldNum" sz="quarter" idx="12"/>
          </p:nvPr>
        </p:nvSpPr>
        <p:spPr/>
        <p:txBody>
          <a:bodyPr/>
          <a:lstStyle/>
          <a:p>
            <a:fld id="{48F63A3B-78C7-47BE-AE5E-E10140E04643}" type="slidenum">
              <a:rPr lang="en-US" smtClean="0"/>
              <a:t>1</a:t>
            </a:fld>
            <a:endParaRPr lang="en-US"/>
          </a:p>
        </p:txBody>
      </p:sp>
      <p:sp>
        <p:nvSpPr>
          <p:cNvPr id="10" name="Subtitle 2">
            <a:extLst>
              <a:ext uri="{FF2B5EF4-FFF2-40B4-BE49-F238E27FC236}">
                <a16:creationId xmlns:a16="http://schemas.microsoft.com/office/drawing/2014/main" id="{ACD7D0C0-723E-4746-A6E7-AEE0387FF7F0}"/>
              </a:ext>
            </a:extLst>
          </p:cNvPr>
          <p:cNvSpPr txBox="1">
            <a:spLocks/>
          </p:cNvSpPr>
          <p:nvPr/>
        </p:nvSpPr>
        <p:spPr>
          <a:xfrm>
            <a:off x="855232" y="5709252"/>
            <a:ext cx="10481535" cy="10122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Danny Wan, Executive Director, Port of Oakland</a:t>
            </a:r>
          </a:p>
          <a:p>
            <a:pPr marL="0" indent="0">
              <a:spcAft>
                <a:spcPts val="600"/>
              </a:spcAft>
              <a:buNone/>
            </a:pPr>
            <a:r>
              <a:rPr lang="en-US"/>
              <a:t>San Francisco Bay Conservation and Development Commission</a:t>
            </a:r>
          </a:p>
        </p:txBody>
      </p:sp>
      <p:sp>
        <p:nvSpPr>
          <p:cNvPr id="9" name="Subtitle 2">
            <a:extLst>
              <a:ext uri="{FF2B5EF4-FFF2-40B4-BE49-F238E27FC236}">
                <a16:creationId xmlns:a16="http://schemas.microsoft.com/office/drawing/2014/main" id="{BEC07820-60D0-4DFD-86ED-641449A165E0}"/>
              </a:ext>
            </a:extLst>
          </p:cNvPr>
          <p:cNvSpPr txBox="1">
            <a:spLocks/>
          </p:cNvSpPr>
          <p:nvPr/>
        </p:nvSpPr>
        <p:spPr>
          <a:xfrm>
            <a:off x="855232" y="2386763"/>
            <a:ext cx="10847295"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Port of Oakland</a:t>
            </a:r>
          </a:p>
          <a:p>
            <a:pPr marL="0" indent="0">
              <a:buNone/>
            </a:pPr>
            <a:r>
              <a:rPr lang="en-US"/>
              <a:t>June 2, 2022</a:t>
            </a:r>
          </a:p>
        </p:txBody>
      </p:sp>
    </p:spTree>
    <p:extLst>
      <p:ext uri="{BB962C8B-B14F-4D97-AF65-F5344CB8AC3E}">
        <p14:creationId xmlns:p14="http://schemas.microsoft.com/office/powerpoint/2010/main" val="3710650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F81F8D5-515A-45DC-B296-30AB11F2C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FF8EC20F-66F3-4C1F-B3D8-E396D09D44A8}"/>
              </a:ext>
            </a:extLst>
          </p:cNvPr>
          <p:cNvSpPr>
            <a:spLocks noGrp="1"/>
          </p:cNvSpPr>
          <p:nvPr>
            <p:ph type="title" idx="4294967295"/>
          </p:nvPr>
        </p:nvSpPr>
        <p:spPr>
          <a:xfrm>
            <a:off x="481797" y="621415"/>
            <a:ext cx="10515600" cy="1325563"/>
          </a:xfrm>
        </p:spPr>
        <p:txBody>
          <a:bodyPr/>
          <a:lstStyle/>
          <a:p>
            <a:pPr>
              <a:spcAft>
                <a:spcPts val="600"/>
              </a:spcAft>
            </a:pPr>
            <a:r>
              <a:rPr lang="en-US"/>
              <a:t>RO-RO CARGO</a:t>
            </a:r>
          </a:p>
        </p:txBody>
      </p:sp>
      <p:sp>
        <p:nvSpPr>
          <p:cNvPr id="5" name="TextBox 4">
            <a:extLst>
              <a:ext uri="{FF2B5EF4-FFF2-40B4-BE49-F238E27FC236}">
                <a16:creationId xmlns:a16="http://schemas.microsoft.com/office/drawing/2014/main" id="{22EE2567-7C9C-4721-88AF-30FECEBE48F6}"/>
              </a:ext>
            </a:extLst>
          </p:cNvPr>
          <p:cNvSpPr txBox="1"/>
          <p:nvPr/>
        </p:nvSpPr>
        <p:spPr>
          <a:xfrm>
            <a:off x="587987" y="2146816"/>
            <a:ext cx="6350651" cy="3497527"/>
          </a:xfrm>
          <a:prstGeom prst="rect">
            <a:avLst/>
          </a:prstGeom>
        </p:spPr>
        <p:txBody>
          <a:bodyPr vert="horz" lIns="91440" tIns="45720" rIns="91440" bIns="45720" rtlCol="0" anchor="ctr">
            <a:normAutofit lnSpcReduction="10000"/>
          </a:bodyPr>
          <a:lstStyle/>
          <a:p>
            <a:pPr marL="285750" indent="-228600">
              <a:lnSpc>
                <a:spcPct val="90000"/>
              </a:lnSpc>
              <a:spcAft>
                <a:spcPts val="600"/>
              </a:spcAft>
              <a:buFont typeface="Arial" panose="020B0604020202020204" pitchFamily="34" charset="0"/>
              <a:buChar char="•"/>
            </a:pPr>
            <a:r>
              <a:rPr lang="en-US" sz="2800"/>
              <a:t>Benicia, Richmond and San Francisco can expand</a:t>
            </a:r>
          </a:p>
          <a:p>
            <a:pPr marL="285750" indent="-228600">
              <a:lnSpc>
                <a:spcPct val="90000"/>
              </a:lnSpc>
              <a:spcAft>
                <a:spcPts val="600"/>
              </a:spcAft>
              <a:buFont typeface="Arial" panose="020B0604020202020204" pitchFamily="34" charset="0"/>
              <a:buChar char="•"/>
            </a:pPr>
            <a:endParaRPr lang="en-US" sz="2800"/>
          </a:p>
          <a:p>
            <a:pPr marL="285750" indent="-228600">
              <a:lnSpc>
                <a:spcPct val="90000"/>
              </a:lnSpc>
              <a:spcAft>
                <a:spcPts val="600"/>
              </a:spcAft>
              <a:buFont typeface="Arial" panose="020B0604020202020204" pitchFamily="34" charset="0"/>
              <a:buChar char="•"/>
            </a:pPr>
            <a:r>
              <a:rPr lang="en-US" sz="2800"/>
              <a:t>Howard not feasible</a:t>
            </a:r>
          </a:p>
          <a:p>
            <a:pPr marL="285750" indent="-228600">
              <a:lnSpc>
                <a:spcPct val="90000"/>
              </a:lnSpc>
              <a:spcAft>
                <a:spcPts val="600"/>
              </a:spcAft>
              <a:buFont typeface="Arial" panose="020B0604020202020204" pitchFamily="34" charset="0"/>
              <a:buChar char="•"/>
            </a:pPr>
            <a:endParaRPr lang="en-US" sz="2800"/>
          </a:p>
          <a:p>
            <a:pPr marL="285750" indent="-228600">
              <a:lnSpc>
                <a:spcPct val="90000"/>
              </a:lnSpc>
              <a:spcAft>
                <a:spcPts val="600"/>
              </a:spcAft>
              <a:buFont typeface="Arial" panose="020B0604020202020204" pitchFamily="34" charset="0"/>
              <a:buChar char="•"/>
            </a:pPr>
            <a:r>
              <a:rPr lang="en-US" sz="2800"/>
              <a:t>Exports uncertain</a:t>
            </a:r>
          </a:p>
          <a:p>
            <a:pPr marL="285750" indent="-228600">
              <a:lnSpc>
                <a:spcPct val="90000"/>
              </a:lnSpc>
              <a:spcAft>
                <a:spcPts val="600"/>
              </a:spcAft>
              <a:buFont typeface="Arial" panose="020B0604020202020204" pitchFamily="34" charset="0"/>
              <a:buChar char="•"/>
            </a:pPr>
            <a:endParaRPr lang="en-US"/>
          </a:p>
          <a:p>
            <a:pPr marL="57150">
              <a:lnSpc>
                <a:spcPct val="90000"/>
              </a:lnSpc>
              <a:spcAft>
                <a:spcPts val="600"/>
              </a:spcAft>
            </a:pPr>
            <a:r>
              <a:rPr lang="en-US" sz="3200" i="1"/>
              <a:t>Conclusion:  Ro-Ro Cargo Needs Met </a:t>
            </a:r>
          </a:p>
        </p:txBody>
      </p:sp>
      <p:sp>
        <p:nvSpPr>
          <p:cNvPr id="30" name="Rectangle 2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his is an aerial photograph showing the ro-ro facilities at the Port of Benicia.">
            <a:extLst>
              <a:ext uri="{FF2B5EF4-FFF2-40B4-BE49-F238E27FC236}">
                <a16:creationId xmlns:a16="http://schemas.microsoft.com/office/drawing/2014/main" id="{EAFB0803-31AF-4015-9C42-BA7006C0A7D3}"/>
              </a:ext>
            </a:extLst>
          </p:cNvPr>
          <p:cNvPicPr>
            <a:picLocks noChangeAspect="1"/>
          </p:cNvPicPr>
          <p:nvPr/>
        </p:nvPicPr>
        <p:blipFill rotWithShape="1">
          <a:blip r:embed="rId2"/>
          <a:srcRect l="16986" r="8644" b="2"/>
          <a:stretch/>
        </p:blipFill>
        <p:spPr>
          <a:xfrm>
            <a:off x="7421373" y="592582"/>
            <a:ext cx="4235516" cy="5353373"/>
          </a:xfrm>
          <a:prstGeom prst="rect">
            <a:avLst/>
          </a:prstGeom>
        </p:spPr>
      </p:pic>
      <p:sp>
        <p:nvSpPr>
          <p:cNvPr id="34" name="Rectangle 33">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7AC50A0-F532-4C20-984A-74DA45EE1F8F}"/>
              </a:ext>
            </a:extLst>
          </p:cNvPr>
          <p:cNvSpPr txBox="1"/>
          <p:nvPr/>
        </p:nvSpPr>
        <p:spPr>
          <a:xfrm>
            <a:off x="8125337" y="5894615"/>
            <a:ext cx="4235516" cy="369332"/>
          </a:xfrm>
          <a:prstGeom prst="rect">
            <a:avLst/>
          </a:prstGeom>
          <a:noFill/>
        </p:spPr>
        <p:txBody>
          <a:bodyPr wrap="square" rtlCol="0">
            <a:spAutoFit/>
          </a:bodyPr>
          <a:lstStyle/>
          <a:p>
            <a:r>
              <a:rPr lang="en-US" i="1"/>
              <a:t>Ro-Ro Facilities At Benicia</a:t>
            </a:r>
          </a:p>
        </p:txBody>
      </p:sp>
      <p:sp>
        <p:nvSpPr>
          <p:cNvPr id="2" name="Slide Number Placeholder 1">
            <a:extLst>
              <a:ext uri="{FF2B5EF4-FFF2-40B4-BE49-F238E27FC236}">
                <a16:creationId xmlns:a16="http://schemas.microsoft.com/office/drawing/2014/main" id="{F55762E5-F68E-421C-97D2-9D56BD6DE6A2}"/>
              </a:ext>
            </a:extLst>
          </p:cNvPr>
          <p:cNvSpPr>
            <a:spLocks noGrp="1"/>
          </p:cNvSpPr>
          <p:nvPr>
            <p:ph type="sldNum" sz="quarter" idx="12"/>
          </p:nvPr>
        </p:nvSpPr>
        <p:spPr/>
        <p:txBody>
          <a:bodyPr/>
          <a:lstStyle/>
          <a:p>
            <a:fld id="{48F63A3B-78C7-47BE-AE5E-E10140E04643}" type="slidenum">
              <a:rPr lang="en-US" smtClean="0"/>
              <a:t>10</a:t>
            </a:fld>
            <a:endParaRPr lang="en-US"/>
          </a:p>
        </p:txBody>
      </p:sp>
    </p:spTree>
    <p:extLst>
      <p:ext uri="{BB962C8B-B14F-4D97-AF65-F5344CB8AC3E}">
        <p14:creationId xmlns:p14="http://schemas.microsoft.com/office/powerpoint/2010/main" val="3750757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BC3651-4145-4F7B-8CD8-AE08B9155B23}"/>
              </a:ext>
            </a:extLst>
          </p:cNvPr>
          <p:cNvSpPr>
            <a:spLocks noGrp="1"/>
          </p:cNvSpPr>
          <p:nvPr>
            <p:ph type="title" idx="4294967295"/>
          </p:nvPr>
        </p:nvSpPr>
        <p:spPr>
          <a:xfrm>
            <a:off x="43868" y="3749041"/>
            <a:ext cx="4180114" cy="1325563"/>
          </a:xfrm>
        </p:spPr>
        <p:txBody>
          <a:bodyPr>
            <a:normAutofit/>
          </a:bodyPr>
          <a:lstStyle/>
          <a:p>
            <a:r>
              <a:rPr lang="en-US" sz="3600"/>
              <a:t>ANCILLARY USES</a:t>
            </a:r>
          </a:p>
        </p:txBody>
      </p:sp>
      <p:pic>
        <p:nvPicPr>
          <p:cNvPr id="5" name="Picture 4" descr="A photo of a marine terminal at the Port of Oakland.">
            <a:extLst>
              <a:ext uri="{FF2B5EF4-FFF2-40B4-BE49-F238E27FC236}">
                <a16:creationId xmlns:a16="http://schemas.microsoft.com/office/drawing/2014/main" id="{2937E398-F684-430D-A95B-5184C8ECB47A}"/>
              </a:ext>
            </a:extLst>
          </p:cNvPr>
          <p:cNvPicPr/>
          <p:nvPr/>
        </p:nvPicPr>
        <p:blipFill rotWithShape="1">
          <a:blip r:embed="rId2" cstate="print">
            <a:extLst>
              <a:ext uri="{28A0092B-C50C-407E-A947-70E740481C1C}">
                <a14:useLocalDpi xmlns:a14="http://schemas.microsoft.com/office/drawing/2010/main" val="0"/>
              </a:ext>
            </a:extLst>
          </a:blip>
          <a:srcRect t="19378"/>
          <a:stretch/>
        </p:blipFill>
        <p:spPr bwMode="auto">
          <a:xfrm>
            <a:off x="20" y="11"/>
            <a:ext cx="12191980" cy="292791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extLst>
            <a:ext uri="{53640926-AAD7-44D8-BBD7-CCE9431645EC}">
              <a14:shadowObscured xmlns:a14="http://schemas.microsoft.com/office/drawing/2010/main"/>
            </a:ext>
          </a:extLst>
        </p:spPr>
      </p:pic>
      <p:sp>
        <p:nvSpPr>
          <p:cNvPr id="2" name="Content Placeholder 1">
            <a:extLst>
              <a:ext uri="{FF2B5EF4-FFF2-40B4-BE49-F238E27FC236}">
                <a16:creationId xmlns:a16="http://schemas.microsoft.com/office/drawing/2014/main" id="{FA6D3EEC-DD1B-4F7A-92A4-4729E874F1AF}"/>
              </a:ext>
            </a:extLst>
          </p:cNvPr>
          <p:cNvSpPr/>
          <p:nvPr/>
        </p:nvSpPr>
        <p:spPr>
          <a:xfrm>
            <a:off x="4223982" y="2927927"/>
            <a:ext cx="7485413" cy="3780783"/>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2800"/>
              <a:t>Sufficient acres at Seaport to meet demand</a:t>
            </a:r>
          </a:p>
          <a:p>
            <a:pPr marL="285750" indent="-228600">
              <a:lnSpc>
                <a:spcPct val="90000"/>
              </a:lnSpc>
              <a:spcAft>
                <a:spcPts val="600"/>
              </a:spcAft>
              <a:buFont typeface="Arial" panose="020B0604020202020204" pitchFamily="34" charset="0"/>
              <a:buChar char="•"/>
            </a:pPr>
            <a:endParaRPr lang="en-US" sz="2800"/>
          </a:p>
          <a:p>
            <a:pPr marL="285750" indent="-228600">
              <a:lnSpc>
                <a:spcPct val="90000"/>
              </a:lnSpc>
              <a:spcAft>
                <a:spcPts val="600"/>
              </a:spcAft>
              <a:buFont typeface="Arial" panose="020B0604020202020204" pitchFamily="34" charset="0"/>
              <a:buChar char="•"/>
            </a:pPr>
            <a:r>
              <a:rPr lang="en-US" sz="2800"/>
              <a:t>Truck parking areas already dedicated</a:t>
            </a:r>
          </a:p>
          <a:p>
            <a:pPr marL="285750" indent="-228600">
              <a:lnSpc>
                <a:spcPct val="90000"/>
              </a:lnSpc>
              <a:spcAft>
                <a:spcPts val="600"/>
              </a:spcAft>
              <a:buFont typeface="Arial" panose="020B0604020202020204" pitchFamily="34" charset="0"/>
              <a:buChar char="•"/>
            </a:pPr>
            <a:endParaRPr lang="en-US" sz="2800"/>
          </a:p>
          <a:p>
            <a:pPr marL="285750" indent="-228600">
              <a:lnSpc>
                <a:spcPct val="90000"/>
              </a:lnSpc>
              <a:spcAft>
                <a:spcPts val="600"/>
              </a:spcAft>
              <a:buFont typeface="Arial" panose="020B0604020202020204" pitchFamily="34" charset="0"/>
              <a:buChar char="•"/>
            </a:pPr>
            <a:r>
              <a:rPr lang="en-US" sz="2800"/>
              <a:t>Stacking and efficient operations increase capacity and throughput </a:t>
            </a:r>
          </a:p>
          <a:p>
            <a:pPr marL="285750" indent="-228600">
              <a:lnSpc>
                <a:spcPct val="90000"/>
              </a:lnSpc>
              <a:spcAft>
                <a:spcPts val="600"/>
              </a:spcAft>
              <a:buFont typeface="Arial" panose="020B0604020202020204" pitchFamily="34" charset="0"/>
              <a:buChar char="•"/>
            </a:pPr>
            <a:endParaRPr lang="en-US" sz="1500"/>
          </a:p>
        </p:txBody>
      </p:sp>
      <p:sp>
        <p:nvSpPr>
          <p:cNvPr id="3" name="Slide Number Placeholder 2">
            <a:extLst>
              <a:ext uri="{FF2B5EF4-FFF2-40B4-BE49-F238E27FC236}">
                <a16:creationId xmlns:a16="http://schemas.microsoft.com/office/drawing/2014/main" id="{1582C89B-DD59-44F1-9E92-1C6538191C8F}"/>
              </a:ext>
            </a:extLst>
          </p:cNvPr>
          <p:cNvSpPr>
            <a:spLocks noGrp="1"/>
          </p:cNvSpPr>
          <p:nvPr>
            <p:ph type="sldNum" sz="quarter" idx="12"/>
          </p:nvPr>
        </p:nvSpPr>
        <p:spPr/>
        <p:txBody>
          <a:bodyPr/>
          <a:lstStyle/>
          <a:p>
            <a:fld id="{48F63A3B-78C7-47BE-AE5E-E10140E04643}" type="slidenum">
              <a:rPr lang="en-US" smtClean="0"/>
              <a:t>11</a:t>
            </a:fld>
            <a:endParaRPr lang="en-US"/>
          </a:p>
        </p:txBody>
      </p:sp>
    </p:spTree>
    <p:extLst>
      <p:ext uri="{BB962C8B-B14F-4D97-AF65-F5344CB8AC3E}">
        <p14:creationId xmlns:p14="http://schemas.microsoft.com/office/powerpoint/2010/main" val="2418701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hidden="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3">
            <a:extLst>
              <a:ext uri="{FF2B5EF4-FFF2-40B4-BE49-F238E27FC236}">
                <a16:creationId xmlns:a16="http://schemas.microsoft.com/office/drawing/2014/main" id="{3A93C817-F543-4459-A15D-11A6375780E0}"/>
              </a:ext>
            </a:extLst>
          </p:cNvPr>
          <p:cNvSpPr>
            <a:spLocks noGrp="1"/>
          </p:cNvSpPr>
          <p:nvPr>
            <p:ph type="title" idx="4294967295"/>
          </p:nvPr>
        </p:nvSpPr>
        <p:spPr>
          <a:xfrm>
            <a:off x="287494" y="136525"/>
            <a:ext cx="11617012" cy="548639"/>
          </a:xfrm>
          <a:solidFill>
            <a:schemeClr val="bg1"/>
          </a:solidFill>
        </p:spPr>
        <p:txBody>
          <a:bodyPr>
            <a:normAutofit fontScale="90000"/>
          </a:bodyPr>
          <a:lstStyle/>
          <a:p>
            <a:r>
              <a:rPr lang="en-US" sz="4000"/>
              <a:t>ADAPTING TO RISING TIDES– Sea</a:t>
            </a:r>
            <a:r>
              <a:rPr lang="en-US" sz="4000" baseline="0"/>
              <a:t> Level Rise</a:t>
            </a:r>
            <a:endParaRPr lang="en-US" sz="4000"/>
          </a:p>
        </p:txBody>
      </p:sp>
      <p:sp>
        <p:nvSpPr>
          <p:cNvPr id="3" name="Slide Number Placeholder 2">
            <a:extLst>
              <a:ext uri="{FF2B5EF4-FFF2-40B4-BE49-F238E27FC236}">
                <a16:creationId xmlns:a16="http://schemas.microsoft.com/office/drawing/2014/main" id="{83186287-74E3-4170-8F37-A7DA6FD277E1}"/>
              </a:ext>
            </a:extLst>
          </p:cNvPr>
          <p:cNvSpPr>
            <a:spLocks noGrp="1"/>
          </p:cNvSpPr>
          <p:nvPr>
            <p:ph type="sldNum" sz="quarter" idx="12"/>
          </p:nvPr>
        </p:nvSpPr>
        <p:spPr>
          <a:xfrm>
            <a:off x="8696661" y="6675437"/>
            <a:ext cx="2743200" cy="365125"/>
          </a:xfrm>
        </p:spPr>
        <p:txBody>
          <a:bodyPr/>
          <a:lstStyle/>
          <a:p>
            <a:fld id="{48F63A3B-78C7-47BE-AE5E-E10140E04643}" type="slidenum">
              <a:rPr lang="en-US" smtClean="0"/>
              <a:t>12</a:t>
            </a:fld>
            <a:endParaRPr lang="en-US"/>
          </a:p>
        </p:txBody>
      </p:sp>
      <p:pic>
        <p:nvPicPr>
          <p:cNvPr id="8" name="Picture 7" descr="This picture shows sea level rise">
            <a:extLst>
              <a:ext uri="{FF2B5EF4-FFF2-40B4-BE49-F238E27FC236}">
                <a16:creationId xmlns:a16="http://schemas.microsoft.com/office/drawing/2014/main" id="{C9BB2868-8E0C-4450-AFE0-CBA202F02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494" y="804863"/>
            <a:ext cx="10077450" cy="4933950"/>
          </a:xfrm>
          <a:prstGeom prst="rect">
            <a:avLst/>
          </a:prstGeom>
        </p:spPr>
      </p:pic>
    </p:spTree>
    <p:extLst>
      <p:ext uri="{BB962C8B-B14F-4D97-AF65-F5344CB8AC3E}">
        <p14:creationId xmlns:p14="http://schemas.microsoft.com/office/powerpoint/2010/main" val="4251616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D78B178-FFFA-4E09-8A77-991847E67454}"/>
              </a:ext>
            </a:extLst>
          </p:cNvPr>
          <p:cNvSpPr>
            <a:spLocks noGrp="1"/>
          </p:cNvSpPr>
          <p:nvPr>
            <p:ph type="title" idx="4294967295"/>
          </p:nvPr>
        </p:nvSpPr>
        <p:spPr>
          <a:xfrm>
            <a:off x="-23107" y="0"/>
            <a:ext cx="10515600" cy="1325563"/>
          </a:xfrm>
          <a:solidFill>
            <a:schemeClr val="bg1"/>
          </a:solidFill>
        </p:spPr>
        <p:txBody>
          <a:bodyPr/>
          <a:lstStyle/>
          <a:p>
            <a:r>
              <a:rPr lang="en-US"/>
              <a:t>PLANNING</a:t>
            </a:r>
            <a:r>
              <a:rPr lang="en-US" baseline="0"/>
              <a:t> FOR SUSTAINABLE GROWTH</a:t>
            </a:r>
            <a:endParaRPr lang="en-US"/>
          </a:p>
        </p:txBody>
      </p:sp>
      <p:pic>
        <p:nvPicPr>
          <p:cNvPr id="4" name="Picture 3" descr="Image of the Port of Oakland's 2020 Seaport Air Quality 2020 and Beyond Plan">
            <a:extLst>
              <a:ext uri="{FF2B5EF4-FFF2-40B4-BE49-F238E27FC236}">
                <a16:creationId xmlns:a16="http://schemas.microsoft.com/office/drawing/2014/main" id="{656F2453-CE1A-4668-BFCB-E79EC00CDE33}"/>
              </a:ext>
            </a:extLst>
          </p:cNvPr>
          <p:cNvPicPr>
            <a:picLocks noChangeAspect="1"/>
          </p:cNvPicPr>
          <p:nvPr/>
        </p:nvPicPr>
        <p:blipFill rotWithShape="1">
          <a:blip r:embed="rId3">
            <a:extLst>
              <a:ext uri="{28A0092B-C50C-407E-A947-70E740481C1C}">
                <a14:useLocalDpi xmlns:a14="http://schemas.microsoft.com/office/drawing/2010/main" val="0"/>
              </a:ext>
            </a:extLst>
          </a:blip>
          <a:srcRect l="76148" t="17552" r="10229" b="46121"/>
          <a:stretch/>
        </p:blipFill>
        <p:spPr>
          <a:xfrm>
            <a:off x="42981" y="1444855"/>
            <a:ext cx="5760037" cy="3968289"/>
          </a:xfrm>
          <a:prstGeom prst="rect">
            <a:avLst/>
          </a:prstGeom>
        </p:spPr>
      </p:pic>
      <p:sp>
        <p:nvSpPr>
          <p:cNvPr id="6" name="TextBox 5">
            <a:extLst>
              <a:ext uri="{FF2B5EF4-FFF2-40B4-BE49-F238E27FC236}">
                <a16:creationId xmlns:a16="http://schemas.microsoft.com/office/drawing/2014/main" id="{0CD2F511-2FA1-4753-9A24-9174248BFCA2}"/>
              </a:ext>
            </a:extLst>
          </p:cNvPr>
          <p:cNvSpPr txBox="1"/>
          <p:nvPr/>
        </p:nvSpPr>
        <p:spPr>
          <a:xfrm>
            <a:off x="6012273" y="1237064"/>
            <a:ext cx="5433132" cy="3807547"/>
          </a:xfrm>
          <a:prstGeom prst="rect">
            <a:avLst/>
          </a:prstGeom>
        </p:spPr>
        <p:txBody>
          <a:bodyPr vert="horz" lIns="91440" tIns="45720" rIns="91440" bIns="45720" rtlCol="0" anchor="t">
            <a:normAutofit fontScale="92500"/>
          </a:bodyPr>
          <a:lstStyle/>
          <a:p>
            <a:pPr>
              <a:lnSpc>
                <a:spcPct val="90000"/>
              </a:lnSpc>
              <a:spcAft>
                <a:spcPts val="600"/>
              </a:spcAft>
            </a:pPr>
            <a:r>
              <a:rPr lang="en-US" sz="3600" b="1">
                <a:solidFill>
                  <a:schemeClr val="tx1">
                    <a:alpha val="80000"/>
                  </a:schemeClr>
                </a:solidFill>
              </a:rPr>
              <a:t>Seaport Goals</a:t>
            </a:r>
          </a:p>
          <a:p>
            <a:pPr indent="-228600">
              <a:lnSpc>
                <a:spcPct val="90000"/>
              </a:lnSpc>
              <a:spcAft>
                <a:spcPts val="600"/>
              </a:spcAft>
              <a:buFont typeface="Arial" panose="020B0604020202020204" pitchFamily="34" charset="0"/>
              <a:buChar char="•"/>
            </a:pPr>
            <a:endParaRPr lang="en-US">
              <a:solidFill>
                <a:schemeClr val="tx1">
                  <a:alpha val="80000"/>
                </a:schemeClr>
              </a:solidFill>
            </a:endParaRPr>
          </a:p>
          <a:p>
            <a:pPr marL="285750" indent="-228600">
              <a:lnSpc>
                <a:spcPct val="90000"/>
              </a:lnSpc>
              <a:spcBef>
                <a:spcPts val="600"/>
              </a:spcBef>
              <a:spcAft>
                <a:spcPts val="600"/>
              </a:spcAft>
              <a:buFont typeface="Arial" panose="020B0604020202020204" pitchFamily="34" charset="0"/>
              <a:buChar char="•"/>
            </a:pPr>
            <a:r>
              <a:rPr lang="en-US" sz="3600">
                <a:solidFill>
                  <a:schemeClr val="tx1">
                    <a:alpha val="80000"/>
                  </a:schemeClr>
                </a:solidFill>
              </a:rPr>
              <a:t>Incorporates EJ principles</a:t>
            </a:r>
          </a:p>
          <a:p>
            <a:pPr marL="285750" indent="-228600">
              <a:lnSpc>
                <a:spcPct val="90000"/>
              </a:lnSpc>
              <a:spcBef>
                <a:spcPts val="600"/>
              </a:spcBef>
              <a:spcAft>
                <a:spcPts val="600"/>
              </a:spcAft>
              <a:buFont typeface="Arial" panose="020B0604020202020204" pitchFamily="34" charset="0"/>
              <a:buChar char="•"/>
            </a:pPr>
            <a:r>
              <a:rPr lang="en-US" sz="3600">
                <a:solidFill>
                  <a:schemeClr val="tx1">
                    <a:alpha val="80000"/>
                  </a:schemeClr>
                </a:solidFill>
              </a:rPr>
              <a:t>“Pathway to Zero Emissions”</a:t>
            </a:r>
          </a:p>
          <a:p>
            <a:pPr marL="285750" indent="-228600">
              <a:lnSpc>
                <a:spcPct val="90000"/>
              </a:lnSpc>
              <a:spcBef>
                <a:spcPts val="600"/>
              </a:spcBef>
              <a:spcAft>
                <a:spcPts val="600"/>
              </a:spcAft>
              <a:buFont typeface="Arial" panose="020B0604020202020204" pitchFamily="34" charset="0"/>
              <a:buChar char="•"/>
            </a:pPr>
            <a:r>
              <a:rPr lang="en-US" sz="3600">
                <a:solidFill>
                  <a:schemeClr val="tx1">
                    <a:alpha val="80000"/>
                  </a:schemeClr>
                </a:solidFill>
              </a:rPr>
              <a:t>Energy Efficiency </a:t>
            </a:r>
          </a:p>
          <a:p>
            <a:pPr marL="285750" indent="-228600">
              <a:lnSpc>
                <a:spcPct val="90000"/>
              </a:lnSpc>
              <a:spcBef>
                <a:spcPts val="600"/>
              </a:spcBef>
              <a:spcAft>
                <a:spcPts val="600"/>
              </a:spcAft>
              <a:buFont typeface="Arial" panose="020B0604020202020204" pitchFamily="34" charset="0"/>
              <a:buChar char="•"/>
            </a:pPr>
            <a:r>
              <a:rPr lang="en-US" sz="3600">
                <a:solidFill>
                  <a:schemeClr val="tx1">
                    <a:alpha val="80000"/>
                  </a:schemeClr>
                </a:solidFill>
              </a:rPr>
              <a:t>Increased Waterfront Public Access</a:t>
            </a:r>
          </a:p>
          <a:p>
            <a:pPr indent="-228600">
              <a:lnSpc>
                <a:spcPct val="90000"/>
              </a:lnSpc>
              <a:spcAft>
                <a:spcPts val="600"/>
              </a:spcAft>
              <a:buFont typeface="Arial" panose="020B0604020202020204" pitchFamily="34" charset="0"/>
              <a:buChar char="•"/>
            </a:pPr>
            <a:endParaRPr lang="en-US">
              <a:solidFill>
                <a:schemeClr val="tx1">
                  <a:alpha val="80000"/>
                </a:schemeClr>
              </a:solidFill>
            </a:endParaRPr>
          </a:p>
          <a:p>
            <a:pPr indent="-228600">
              <a:lnSpc>
                <a:spcPct val="90000"/>
              </a:lnSpc>
              <a:spcAft>
                <a:spcPts val="600"/>
              </a:spcAft>
              <a:buFont typeface="Arial" panose="020B0604020202020204" pitchFamily="34" charset="0"/>
              <a:buChar char="•"/>
            </a:pPr>
            <a:endParaRPr lang="en-US" sz="1700">
              <a:solidFill>
                <a:schemeClr val="tx1">
                  <a:alpha val="80000"/>
                </a:schemeClr>
              </a:solidFill>
            </a:endParaRPr>
          </a:p>
          <a:p>
            <a:pPr indent="-228600">
              <a:lnSpc>
                <a:spcPct val="90000"/>
              </a:lnSpc>
              <a:spcAft>
                <a:spcPts val="600"/>
              </a:spcAft>
              <a:buFont typeface="Arial" panose="020B0604020202020204" pitchFamily="34" charset="0"/>
              <a:buChar char="•"/>
            </a:pPr>
            <a:endParaRPr lang="en-US" sz="1700">
              <a:solidFill>
                <a:schemeClr val="tx1">
                  <a:alpha val="80000"/>
                </a:schemeClr>
              </a:solidFill>
            </a:endParaRPr>
          </a:p>
          <a:p>
            <a:pPr indent="-228600">
              <a:lnSpc>
                <a:spcPct val="90000"/>
              </a:lnSpc>
              <a:spcAft>
                <a:spcPts val="600"/>
              </a:spcAft>
              <a:buFont typeface="Arial" panose="020B0604020202020204" pitchFamily="34" charset="0"/>
              <a:buChar char="•"/>
            </a:pPr>
            <a:endParaRPr lang="en-US" sz="1700">
              <a:solidFill>
                <a:schemeClr val="tx1">
                  <a:alpha val="80000"/>
                </a:schemeClr>
              </a:solidFill>
            </a:endParaRPr>
          </a:p>
          <a:p>
            <a:pPr indent="-228600">
              <a:lnSpc>
                <a:spcPct val="90000"/>
              </a:lnSpc>
              <a:spcAft>
                <a:spcPts val="600"/>
              </a:spcAft>
              <a:buFont typeface="Arial" panose="020B0604020202020204" pitchFamily="34" charset="0"/>
              <a:buChar char="•"/>
            </a:pPr>
            <a:endParaRPr lang="en-US" sz="1700">
              <a:solidFill>
                <a:schemeClr val="tx1">
                  <a:alpha val="80000"/>
                </a:schemeClr>
              </a:solidFill>
            </a:endParaRPr>
          </a:p>
          <a:p>
            <a:pPr indent="-228600">
              <a:lnSpc>
                <a:spcPct val="90000"/>
              </a:lnSpc>
              <a:spcAft>
                <a:spcPts val="600"/>
              </a:spcAft>
              <a:buFont typeface="Arial" panose="020B0604020202020204" pitchFamily="34" charset="0"/>
              <a:buChar char="•"/>
            </a:pPr>
            <a:endParaRPr lang="en-US" sz="1700">
              <a:solidFill>
                <a:schemeClr val="tx1">
                  <a:alpha val="80000"/>
                </a:schemeClr>
              </a:solidFill>
            </a:endParaRPr>
          </a:p>
          <a:p>
            <a:pPr indent="-228600">
              <a:lnSpc>
                <a:spcPct val="90000"/>
              </a:lnSpc>
              <a:spcAft>
                <a:spcPts val="600"/>
              </a:spcAft>
              <a:buFont typeface="Arial" panose="020B0604020202020204" pitchFamily="34" charset="0"/>
              <a:buChar char="•"/>
            </a:pPr>
            <a:endParaRPr lang="en-US" sz="1700">
              <a:solidFill>
                <a:schemeClr val="tx1">
                  <a:alpha val="80000"/>
                </a:schemeClr>
              </a:solidFill>
            </a:endParaRPr>
          </a:p>
          <a:p>
            <a:pPr indent="-228600">
              <a:lnSpc>
                <a:spcPct val="90000"/>
              </a:lnSpc>
              <a:spcAft>
                <a:spcPts val="600"/>
              </a:spcAft>
              <a:buFont typeface="Arial" panose="020B0604020202020204" pitchFamily="34" charset="0"/>
              <a:buChar char="•"/>
            </a:pPr>
            <a:endParaRPr lang="en-US" sz="1700">
              <a:solidFill>
                <a:schemeClr val="tx1">
                  <a:alpha val="80000"/>
                </a:schemeClr>
              </a:solidFill>
            </a:endParaRPr>
          </a:p>
          <a:p>
            <a:pPr indent="-228600">
              <a:lnSpc>
                <a:spcPct val="90000"/>
              </a:lnSpc>
              <a:spcAft>
                <a:spcPts val="600"/>
              </a:spcAft>
              <a:buFont typeface="Arial" panose="020B0604020202020204" pitchFamily="34" charset="0"/>
              <a:buChar char="•"/>
            </a:pPr>
            <a:endParaRPr lang="en-US" sz="1700">
              <a:solidFill>
                <a:schemeClr val="tx1">
                  <a:alpha val="80000"/>
                </a:schemeClr>
              </a:solidFill>
            </a:endParaRPr>
          </a:p>
          <a:p>
            <a:pPr indent="-228600">
              <a:lnSpc>
                <a:spcPct val="90000"/>
              </a:lnSpc>
              <a:spcAft>
                <a:spcPts val="600"/>
              </a:spcAft>
              <a:buFont typeface="Arial" panose="020B0604020202020204" pitchFamily="34" charset="0"/>
              <a:buChar char="•"/>
            </a:pPr>
            <a:endParaRPr lang="en-US" sz="1700">
              <a:solidFill>
                <a:schemeClr val="tx1">
                  <a:alpha val="80000"/>
                </a:schemeClr>
              </a:solidFill>
            </a:endParaRPr>
          </a:p>
          <a:p>
            <a:pPr indent="-228600">
              <a:lnSpc>
                <a:spcPct val="90000"/>
              </a:lnSpc>
              <a:spcAft>
                <a:spcPts val="600"/>
              </a:spcAft>
              <a:buFont typeface="Arial" panose="020B0604020202020204" pitchFamily="34" charset="0"/>
              <a:buChar char="•"/>
            </a:pPr>
            <a:endParaRPr lang="en-US" sz="1700">
              <a:solidFill>
                <a:schemeClr val="tx1">
                  <a:alpha val="80000"/>
                </a:schemeClr>
              </a:solidFill>
            </a:endParaRPr>
          </a:p>
          <a:p>
            <a:pPr indent="-228600">
              <a:lnSpc>
                <a:spcPct val="90000"/>
              </a:lnSpc>
              <a:spcAft>
                <a:spcPts val="600"/>
              </a:spcAft>
              <a:buFont typeface="Arial" panose="020B0604020202020204" pitchFamily="34" charset="0"/>
              <a:buChar char="•"/>
            </a:pPr>
            <a:endParaRPr lang="en-US" sz="1700">
              <a:solidFill>
                <a:schemeClr val="tx1">
                  <a:alpha val="80000"/>
                </a:schemeClr>
              </a:solidFill>
            </a:endParaRPr>
          </a:p>
        </p:txBody>
      </p:sp>
      <p:cxnSp>
        <p:nvCxnSpPr>
          <p:cNvPr id="15" name="Straight Connector 1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254FF6D-5A67-44BB-BE44-1AC63894DC55}"/>
              </a:ext>
            </a:extLst>
          </p:cNvPr>
          <p:cNvSpPr>
            <a:spLocks noGrp="1"/>
          </p:cNvSpPr>
          <p:nvPr>
            <p:ph type="sldNum" sz="quarter" idx="12"/>
          </p:nvPr>
        </p:nvSpPr>
        <p:spPr/>
        <p:txBody>
          <a:bodyPr/>
          <a:lstStyle/>
          <a:p>
            <a:fld id="{48F63A3B-78C7-47BE-AE5E-E10140E04643}" type="slidenum">
              <a:rPr lang="en-US" smtClean="0"/>
              <a:t>13</a:t>
            </a:fld>
            <a:endParaRPr lang="en-US"/>
          </a:p>
        </p:txBody>
      </p:sp>
    </p:spTree>
    <p:extLst>
      <p:ext uri="{BB962C8B-B14F-4D97-AF65-F5344CB8AC3E}">
        <p14:creationId xmlns:p14="http://schemas.microsoft.com/office/powerpoint/2010/main" val="1690299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4E7401-7FF4-4EB3-89F1-211E88AD0B19}"/>
              </a:ext>
              <a:ext uri="{C183D7F6-B498-43B3-948B-1728B52AA6E4}">
                <adec:decorative xmlns:adec="http://schemas.microsoft.com/office/drawing/2017/decorative" val="0"/>
              </a:ext>
            </a:extLst>
          </p:cNvPr>
          <p:cNvSpPr>
            <a:spLocks noGrp="1"/>
          </p:cNvSpPr>
          <p:nvPr>
            <p:ph type="title" idx="4294967295"/>
          </p:nvPr>
        </p:nvSpPr>
        <p:spPr>
          <a:xfrm>
            <a:off x="838200" y="288292"/>
            <a:ext cx="10515600" cy="1325563"/>
          </a:xfrm>
        </p:spPr>
        <p:txBody>
          <a:bodyPr/>
          <a:lstStyle/>
          <a:p>
            <a:pPr algn="ctr"/>
            <a:r>
              <a:rPr lang="en-US" u="sng"/>
              <a:t>4,000 ACRES</a:t>
            </a:r>
            <a:r>
              <a:rPr lang="en-US"/>
              <a:t> FOR REGION’S NEEDS</a:t>
            </a:r>
          </a:p>
        </p:txBody>
      </p:sp>
      <p:pic>
        <p:nvPicPr>
          <p:cNvPr id="2" name="Picture 7" descr="Map">
            <a:extLst>
              <a:ext uri="{FF2B5EF4-FFF2-40B4-BE49-F238E27FC236}">
                <a16:creationId xmlns:a16="http://schemas.microsoft.com/office/drawing/2014/main" id="{F9085A52-40E1-493D-A7F6-CC6EB28F69F6}"/>
              </a:ext>
            </a:extLst>
          </p:cNvPr>
          <p:cNvPicPr>
            <a:picLocks noChangeAspect="1"/>
          </p:cNvPicPr>
          <p:nvPr/>
        </p:nvPicPr>
        <p:blipFill>
          <a:blip r:embed="rId2"/>
          <a:stretch>
            <a:fillRect/>
          </a:stretch>
        </p:blipFill>
        <p:spPr>
          <a:xfrm>
            <a:off x="143219" y="1944662"/>
            <a:ext cx="11865167" cy="4446006"/>
          </a:xfrm>
          <a:prstGeom prst="rect">
            <a:avLst/>
          </a:prstGeom>
        </p:spPr>
      </p:pic>
      <p:sp>
        <p:nvSpPr>
          <p:cNvPr id="4" name="Slide Number Placeholder 3">
            <a:extLst>
              <a:ext uri="{FF2B5EF4-FFF2-40B4-BE49-F238E27FC236}">
                <a16:creationId xmlns:a16="http://schemas.microsoft.com/office/drawing/2014/main" id="{A0BCE1B2-F2E4-4731-B66E-4D3E15336CBF}"/>
              </a:ext>
            </a:extLst>
          </p:cNvPr>
          <p:cNvSpPr>
            <a:spLocks noGrp="1"/>
          </p:cNvSpPr>
          <p:nvPr>
            <p:ph type="sldNum" sz="quarter" idx="12"/>
          </p:nvPr>
        </p:nvSpPr>
        <p:spPr/>
        <p:txBody>
          <a:bodyPr/>
          <a:lstStyle/>
          <a:p>
            <a:fld id="{48F63A3B-78C7-47BE-AE5E-E10140E04643}" type="slidenum">
              <a:rPr lang="en-US" smtClean="0"/>
              <a:t>2</a:t>
            </a:fld>
            <a:endParaRPr lang="en-US"/>
          </a:p>
        </p:txBody>
      </p:sp>
    </p:spTree>
    <p:extLst>
      <p:ext uri="{BB962C8B-B14F-4D97-AF65-F5344CB8AC3E}">
        <p14:creationId xmlns:p14="http://schemas.microsoft.com/office/powerpoint/2010/main" val="3530597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9BFE85-F1D7-490E-BC87-0DAAB3A9129F}"/>
              </a:ext>
            </a:extLst>
          </p:cNvPr>
          <p:cNvSpPr>
            <a:spLocks noGrp="1"/>
          </p:cNvSpPr>
          <p:nvPr>
            <p:ph type="title" idx="4294967295"/>
          </p:nvPr>
        </p:nvSpPr>
        <p:spPr/>
        <p:txBody>
          <a:bodyPr/>
          <a:lstStyle/>
          <a:p>
            <a:r>
              <a:rPr lang="en-US"/>
              <a:t>Evolution of Oakland</a:t>
            </a:r>
            <a:r>
              <a:rPr lang="en-US" baseline="0"/>
              <a:t> Seaport</a:t>
            </a:r>
            <a:endParaRPr lang="en-US"/>
          </a:p>
        </p:txBody>
      </p:sp>
      <p:pic>
        <p:nvPicPr>
          <p:cNvPr id="1026" name="Picture 2" descr="This picture shows four aerial images of the Seaport collected over time. One can see more development and infill over time at the Seaport through these aerial images.">
            <a:extLst>
              <a:ext uri="{FF2B5EF4-FFF2-40B4-BE49-F238E27FC236}">
                <a16:creationId xmlns:a16="http://schemas.microsoft.com/office/drawing/2014/main" id="{E1EC6760-7B3A-4D56-A02C-4A176D2117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093" y="626301"/>
            <a:ext cx="10784909" cy="586218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4D9F463-056E-4925-BC3A-641C3E714BCB}"/>
              </a:ext>
            </a:extLst>
          </p:cNvPr>
          <p:cNvSpPr>
            <a:spLocks noGrp="1"/>
          </p:cNvSpPr>
          <p:nvPr>
            <p:ph type="sldNum" sz="quarter" idx="12"/>
          </p:nvPr>
        </p:nvSpPr>
        <p:spPr/>
        <p:txBody>
          <a:bodyPr/>
          <a:lstStyle/>
          <a:p>
            <a:fld id="{48F63A3B-78C7-47BE-AE5E-E10140E04643}" type="slidenum">
              <a:rPr lang="en-US" smtClean="0"/>
              <a:t>3</a:t>
            </a:fld>
            <a:endParaRPr lang="en-US"/>
          </a:p>
        </p:txBody>
      </p:sp>
    </p:spTree>
    <p:extLst>
      <p:ext uri="{BB962C8B-B14F-4D97-AF65-F5344CB8AC3E}">
        <p14:creationId xmlns:p14="http://schemas.microsoft.com/office/powerpoint/2010/main" val="3339169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A11ED73C-2AD1-4823-89AD-1C76F0EFF10D}"/>
              </a:ext>
            </a:extLst>
          </p:cNvPr>
          <p:cNvSpPr>
            <a:spLocks noGrp="1"/>
          </p:cNvSpPr>
          <p:nvPr>
            <p:ph type="title" idx="4294967295"/>
          </p:nvPr>
        </p:nvSpPr>
        <p:spPr/>
        <p:txBody>
          <a:bodyPr/>
          <a:lstStyle/>
          <a:p>
            <a:r>
              <a:rPr lang="en-US"/>
              <a:t>Oakland</a:t>
            </a:r>
            <a:r>
              <a:rPr lang="en-US" baseline="0"/>
              <a:t> Harbor Deep Draft Channel Limits</a:t>
            </a:r>
            <a:endParaRPr lang="en-US"/>
          </a:p>
        </p:txBody>
      </p:sp>
      <p:sp>
        <p:nvSpPr>
          <p:cNvPr id="2" name="Slide Number Placeholder 1">
            <a:extLst>
              <a:ext uri="{FF2B5EF4-FFF2-40B4-BE49-F238E27FC236}">
                <a16:creationId xmlns:a16="http://schemas.microsoft.com/office/drawing/2014/main" id="{5C2761B4-3DF4-452C-B64C-92376592DD62}"/>
              </a:ext>
            </a:extLst>
          </p:cNvPr>
          <p:cNvSpPr>
            <a:spLocks noGrp="1"/>
          </p:cNvSpPr>
          <p:nvPr>
            <p:ph type="sldNum" sz="quarter" idx="12"/>
          </p:nvPr>
        </p:nvSpPr>
        <p:spPr/>
        <p:txBody>
          <a:bodyPr/>
          <a:lstStyle/>
          <a:p>
            <a:fld id="{48F63A3B-78C7-47BE-AE5E-E10140E04643}" type="slidenum">
              <a:rPr lang="en-US" smtClean="0"/>
              <a:t>4</a:t>
            </a:fld>
            <a:endParaRPr lang="en-US"/>
          </a:p>
        </p:txBody>
      </p:sp>
      <p:pic>
        <p:nvPicPr>
          <p:cNvPr id="3" name="Picture 2" descr="This is a map showing the outline of the area within the General Port of Oakland Seaport Area, the approximate federal channel limits, and the locations of the Inner Harbor Turning Basin and Outer Harbor Turning Basin.">
            <a:extLst>
              <a:ext uri="{FF2B5EF4-FFF2-40B4-BE49-F238E27FC236}">
                <a16:creationId xmlns:a16="http://schemas.microsoft.com/office/drawing/2014/main" id="{82F6DBB4-C035-426F-A48B-63554BB46864}"/>
              </a:ext>
            </a:extLst>
          </p:cNvPr>
          <p:cNvPicPr>
            <a:picLocks noChangeAspect="1"/>
          </p:cNvPicPr>
          <p:nvPr/>
        </p:nvPicPr>
        <p:blipFill>
          <a:blip r:embed="rId2"/>
          <a:stretch>
            <a:fillRect/>
          </a:stretch>
        </p:blipFill>
        <p:spPr>
          <a:xfrm>
            <a:off x="914810" y="0"/>
            <a:ext cx="8394432" cy="6459094"/>
          </a:xfrm>
          <a:prstGeom prst="rect">
            <a:avLst/>
          </a:prstGeom>
        </p:spPr>
      </p:pic>
    </p:spTree>
    <p:extLst>
      <p:ext uri="{BB962C8B-B14F-4D97-AF65-F5344CB8AC3E}">
        <p14:creationId xmlns:p14="http://schemas.microsoft.com/office/powerpoint/2010/main" val="3255436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37"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8"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39"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40"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1"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2"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4" name="Title 3" hidden="1">
            <a:extLst>
              <a:ext uri="{FF2B5EF4-FFF2-40B4-BE49-F238E27FC236}">
                <a16:creationId xmlns:a16="http://schemas.microsoft.com/office/drawing/2014/main" id="{1130429E-A808-48BA-BC3B-F65F1BAD585B}"/>
              </a:ext>
            </a:extLst>
          </p:cNvPr>
          <p:cNvSpPr>
            <a:spLocks noGrp="1"/>
          </p:cNvSpPr>
          <p:nvPr>
            <p:ph type="title" idx="4294967295"/>
          </p:nvPr>
        </p:nvSpPr>
        <p:spPr/>
        <p:txBody>
          <a:bodyPr/>
          <a:lstStyle/>
          <a:p>
            <a:r>
              <a:rPr lang="en-US"/>
              <a:t>Constraints</a:t>
            </a:r>
            <a:r>
              <a:rPr lang="en-US" baseline="0"/>
              <a:t> on Development for Maritime Uses at Howard</a:t>
            </a:r>
            <a:endParaRPr lang="en-US"/>
          </a:p>
        </p:txBody>
      </p:sp>
      <p:sp>
        <p:nvSpPr>
          <p:cNvPr id="3" name="TextBox 2">
            <a:extLst>
              <a:ext uri="{FF2B5EF4-FFF2-40B4-BE49-F238E27FC236}">
                <a16:creationId xmlns:a16="http://schemas.microsoft.com/office/drawing/2014/main" id="{8B518259-7E0F-4F59-AFB8-634A97CE4D66}"/>
              </a:ext>
            </a:extLst>
          </p:cNvPr>
          <p:cNvSpPr txBox="1"/>
          <p:nvPr/>
        </p:nvSpPr>
        <p:spPr>
          <a:xfrm>
            <a:off x="535020" y="685800"/>
            <a:ext cx="3086660" cy="51054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kern="1200">
                <a:solidFill>
                  <a:srgbClr val="FFFFFF"/>
                </a:solidFill>
                <a:effectLst>
                  <a:outerShdw blurRad="38100" dist="38100" dir="2700000" algn="tl">
                    <a:srgbClr val="000000">
                      <a:alpha val="43137"/>
                    </a:srgbClr>
                  </a:outerShdw>
                </a:effectLst>
                <a:ea typeface="+mj-ea"/>
                <a:cs typeface="+mj-cs"/>
              </a:rPr>
              <a:t>Constraints on Development for Maritime Uses at Howard</a:t>
            </a:r>
          </a:p>
        </p:txBody>
      </p:sp>
      <p:graphicFrame>
        <p:nvGraphicFramePr>
          <p:cNvPr id="31" name="TextBox 4" descr="This provides a list of the constraints of development of maritime uses at Howard">
            <a:extLst>
              <a:ext uri="{FF2B5EF4-FFF2-40B4-BE49-F238E27FC236}">
                <a16:creationId xmlns:a16="http://schemas.microsoft.com/office/drawing/2014/main" id="{39FA8A15-C6CB-BFC4-AEE1-D68EC86C5000}"/>
              </a:ext>
            </a:extLst>
          </p:cNvPr>
          <p:cNvGraphicFramePr/>
          <p:nvPr>
            <p:extLst>
              <p:ext uri="{D42A27DB-BD31-4B8C-83A1-F6EECF244321}">
                <p14:modId xmlns:p14="http://schemas.microsoft.com/office/powerpoint/2010/main" val="1650609837"/>
              </p:ext>
            </p:extLst>
          </p:nvPr>
        </p:nvGraphicFramePr>
        <p:xfrm>
          <a:off x="4850405" y="876299"/>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DD2BFBF2-A536-4919-A946-B45F674CEF5B}"/>
              </a:ext>
            </a:extLst>
          </p:cNvPr>
          <p:cNvSpPr>
            <a:spLocks noGrp="1"/>
          </p:cNvSpPr>
          <p:nvPr>
            <p:ph type="sldNum" sz="quarter" idx="12"/>
          </p:nvPr>
        </p:nvSpPr>
        <p:spPr/>
        <p:txBody>
          <a:bodyPr/>
          <a:lstStyle/>
          <a:p>
            <a:fld id="{48F63A3B-78C7-47BE-AE5E-E10140E04643}" type="slidenum">
              <a:rPr lang="en-US" smtClean="0"/>
              <a:t>5</a:t>
            </a:fld>
            <a:endParaRPr lang="en-US"/>
          </a:p>
        </p:txBody>
      </p:sp>
    </p:spTree>
    <p:extLst>
      <p:ext uri="{BB962C8B-B14F-4D97-AF65-F5344CB8AC3E}">
        <p14:creationId xmlns:p14="http://schemas.microsoft.com/office/powerpoint/2010/main" val="302629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5F39F4-6DC4-4154-8BF5-9A75A8409612}"/>
              </a:ext>
            </a:extLst>
          </p:cNvPr>
          <p:cNvSpPr>
            <a:spLocks noGrp="1"/>
          </p:cNvSpPr>
          <p:nvPr>
            <p:ph type="title" idx="4294967295"/>
          </p:nvPr>
        </p:nvSpPr>
        <p:spPr>
          <a:xfrm>
            <a:off x="584563" y="372905"/>
            <a:ext cx="11022874" cy="1325563"/>
          </a:xfrm>
        </p:spPr>
        <p:txBody>
          <a:bodyPr/>
          <a:lstStyle/>
          <a:p>
            <a:pPr>
              <a:spcAft>
                <a:spcPts val="600"/>
              </a:spcAft>
            </a:pPr>
            <a:r>
              <a:rPr lang="en-US"/>
              <a:t>DUE DILIGENCE: HIGHEST AND BEST USE</a:t>
            </a:r>
          </a:p>
        </p:txBody>
      </p:sp>
      <p:sp>
        <p:nvSpPr>
          <p:cNvPr id="3" name="Slide Number Placeholder 2">
            <a:extLst>
              <a:ext uri="{FF2B5EF4-FFF2-40B4-BE49-F238E27FC236}">
                <a16:creationId xmlns:a16="http://schemas.microsoft.com/office/drawing/2014/main" id="{437B6D68-52B7-42D8-8988-A4A2050C7423}"/>
              </a:ext>
            </a:extLst>
          </p:cNvPr>
          <p:cNvSpPr>
            <a:spLocks noGrp="1"/>
          </p:cNvSpPr>
          <p:nvPr>
            <p:ph type="sldNum" sz="quarter" idx="12"/>
          </p:nvPr>
        </p:nvSpPr>
        <p:spPr/>
        <p:txBody>
          <a:bodyPr/>
          <a:lstStyle/>
          <a:p>
            <a:fld id="{48F63A3B-78C7-47BE-AE5E-E10140E04643}" type="slidenum">
              <a:rPr lang="en-US" smtClean="0"/>
              <a:t>6</a:t>
            </a:fld>
            <a:endParaRPr lang="en-US"/>
          </a:p>
        </p:txBody>
      </p:sp>
      <p:sp>
        <p:nvSpPr>
          <p:cNvPr id="7" name="Content Placeholder 1">
            <a:extLst>
              <a:ext uri="{FF2B5EF4-FFF2-40B4-BE49-F238E27FC236}">
                <a16:creationId xmlns:a16="http://schemas.microsoft.com/office/drawing/2014/main" id="{1AE2C208-341E-420F-9300-63B6D9502086}"/>
              </a:ext>
            </a:extLst>
          </p:cNvPr>
          <p:cNvSpPr/>
          <p:nvPr/>
        </p:nvSpPr>
        <p:spPr>
          <a:xfrm>
            <a:off x="838200" y="1905802"/>
            <a:ext cx="10778959" cy="4035880"/>
          </a:xfrm>
          <a:prstGeom prst="rect">
            <a:avLst/>
          </a:prstGeom>
        </p:spPr>
        <p:txBody>
          <a:bodyPr vert="horz" lIns="91440" tIns="45720" rIns="91440" bIns="45720" rtlCol="0" anchor="ctr">
            <a:normAutofit/>
          </a:bodyPr>
          <a:lstStyle/>
          <a:p>
            <a:pPr marL="457200" lvl="0" indent="-457200">
              <a:buFont typeface="Arial" panose="020B0604020202020204" pitchFamily="34" charset="0"/>
              <a:buChar char="•"/>
            </a:pPr>
            <a:r>
              <a:rPr lang="en-US" sz="2800" b="1"/>
              <a:t>7/2013</a:t>
            </a:r>
            <a:r>
              <a:rPr lang="en-US" sz="2800"/>
              <a:t>:   Maritime tenant ends cargo operations</a:t>
            </a:r>
          </a:p>
          <a:p>
            <a:pPr marL="457200" indent="-457200">
              <a:buFont typeface="Arial" panose="020B0604020202020204" pitchFamily="34" charset="0"/>
              <a:buChar char="•"/>
            </a:pPr>
            <a:r>
              <a:rPr lang="en-US" sz="2800" b="1"/>
              <a:t>10/2013</a:t>
            </a:r>
            <a:r>
              <a:rPr lang="en-US" sz="2800"/>
              <a:t>: Port requests proposals for long-term maritime use</a:t>
            </a:r>
          </a:p>
          <a:p>
            <a:pPr marL="457200" indent="-457200">
              <a:buFont typeface="Arial" panose="020B0604020202020204" pitchFamily="34" charset="0"/>
              <a:buChar char="•"/>
            </a:pPr>
            <a:r>
              <a:rPr lang="en-US" sz="2800" b="1"/>
              <a:t>02/2014</a:t>
            </a:r>
            <a:r>
              <a:rPr lang="en-US" sz="2800"/>
              <a:t>: Only one conforming proposal. Board rejects coal use</a:t>
            </a:r>
          </a:p>
          <a:p>
            <a:pPr marL="457200" indent="-457200">
              <a:buFont typeface="Arial" panose="020B0604020202020204" pitchFamily="34" charset="0"/>
              <a:buChar char="•"/>
            </a:pPr>
            <a:r>
              <a:rPr lang="en-US" sz="2800" b="1"/>
              <a:t>3/2014-4/2018</a:t>
            </a:r>
            <a:r>
              <a:rPr lang="en-US" sz="2800"/>
              <a:t>: Discussions yield no long-term tenancy</a:t>
            </a:r>
          </a:p>
          <a:p>
            <a:pPr marL="457200" indent="-457200">
              <a:buFont typeface="Arial" panose="020B0604020202020204" pitchFamily="34" charset="0"/>
              <a:buChar char="•"/>
            </a:pPr>
            <a:r>
              <a:rPr lang="en-US" sz="2800" b="1"/>
              <a:t>1/2018</a:t>
            </a:r>
            <a:r>
              <a:rPr lang="en-US" sz="2800"/>
              <a:t>: A’s contact Port re: ballpark proposal</a:t>
            </a:r>
          </a:p>
          <a:p>
            <a:pPr marL="457200" indent="-457200">
              <a:buFont typeface="Arial" panose="020B0604020202020204" pitchFamily="34" charset="0"/>
              <a:buChar char="•"/>
            </a:pPr>
            <a:r>
              <a:rPr lang="en-US" sz="2800" b="1">
                <a:latin typeface="Calibri" panose="020F0502020204030204" pitchFamily="34" charset="0"/>
                <a:cs typeface="Calibri" panose="020F0502020204030204" pitchFamily="34" charset="0"/>
              </a:rPr>
              <a:t>5/2019</a:t>
            </a:r>
            <a:r>
              <a:rPr lang="en-US" sz="2800"/>
              <a:t>: Exclusive Negotiation Term Sheet with A’s</a:t>
            </a:r>
            <a:r>
              <a:rPr lang="en-US" sz="2800">
                <a:latin typeface="Calibri Light" panose="020F0302020204030204"/>
              </a:rPr>
              <a:t> </a:t>
            </a:r>
            <a:endParaRPr lang="en-US" sz="2800"/>
          </a:p>
          <a:p>
            <a:pPr marL="57150">
              <a:lnSpc>
                <a:spcPct val="90000"/>
              </a:lnSpc>
              <a:spcAft>
                <a:spcPts val="600"/>
              </a:spcAft>
            </a:pPr>
            <a:endParaRPr lang="en-US" sz="2800"/>
          </a:p>
        </p:txBody>
      </p:sp>
    </p:spTree>
    <p:extLst>
      <p:ext uri="{BB962C8B-B14F-4D97-AF65-F5344CB8AC3E}">
        <p14:creationId xmlns:p14="http://schemas.microsoft.com/office/powerpoint/2010/main" val="2988201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EF8FE095-0315-4D42-B67C-9299971D10CF}"/>
              </a:ext>
            </a:extLst>
          </p:cNvPr>
          <p:cNvSpPr>
            <a:spLocks noGrp="1"/>
          </p:cNvSpPr>
          <p:nvPr>
            <p:ph type="title" idx="4294967295"/>
          </p:nvPr>
        </p:nvSpPr>
        <p:spPr>
          <a:xfrm>
            <a:off x="152382" y="139783"/>
            <a:ext cx="10515600" cy="734436"/>
          </a:xfrm>
        </p:spPr>
        <p:txBody>
          <a:bodyPr/>
          <a:lstStyle/>
          <a:p>
            <a:r>
              <a:rPr lang="en-US"/>
              <a:t>COMPATIBILITY</a:t>
            </a:r>
          </a:p>
        </p:txBody>
      </p:sp>
      <p:sp>
        <p:nvSpPr>
          <p:cNvPr id="14" name="Text Placeholder 10">
            <a:extLst>
              <a:ext uri="{FF2B5EF4-FFF2-40B4-BE49-F238E27FC236}">
                <a16:creationId xmlns:a16="http://schemas.microsoft.com/office/drawing/2014/main" id="{625E5F2C-3E53-4DF2-96F5-2984EAC520D3}"/>
              </a:ext>
            </a:extLst>
          </p:cNvPr>
          <p:cNvSpPr txBox="1">
            <a:spLocks/>
          </p:cNvSpPr>
          <p:nvPr/>
        </p:nvSpPr>
        <p:spPr>
          <a:xfrm>
            <a:off x="440223" y="1089400"/>
            <a:ext cx="5481203" cy="44818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t>Term Sheet between Oakland A’s and Port:</a:t>
            </a:r>
          </a:p>
        </p:txBody>
      </p:sp>
      <p:sp>
        <p:nvSpPr>
          <p:cNvPr id="15" name="Content Placeholder 11">
            <a:extLst>
              <a:ext uri="{FF2B5EF4-FFF2-40B4-BE49-F238E27FC236}">
                <a16:creationId xmlns:a16="http://schemas.microsoft.com/office/drawing/2014/main" id="{FDEB6A62-36FE-45DF-B2FC-127F8AE72279}"/>
              </a:ext>
            </a:extLst>
          </p:cNvPr>
          <p:cNvSpPr txBox="1">
            <a:spLocks/>
          </p:cNvSpPr>
          <p:nvPr/>
        </p:nvSpPr>
        <p:spPr>
          <a:xfrm>
            <a:off x="659750" y="1519056"/>
            <a:ext cx="5504641" cy="2354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ü"/>
            </a:pPr>
            <a:r>
              <a:rPr lang="en-US" sz="1800"/>
              <a:t>Includes development of compatibility measures and designs</a:t>
            </a:r>
          </a:p>
          <a:p>
            <a:pPr marL="285750" indent="-285750">
              <a:buFont typeface="Wingdings" panose="05000000000000000000" pitchFamily="2" charset="2"/>
              <a:buChar char="ü"/>
            </a:pPr>
            <a:r>
              <a:rPr lang="en-US" sz="1800"/>
              <a:t>Reserves to the Port up to 10 acres of the Howard Terminal for Turning Basin expansion</a:t>
            </a:r>
          </a:p>
          <a:p>
            <a:pPr marL="285750" indent="-285750">
              <a:buFont typeface="Wingdings" panose="05000000000000000000" pitchFamily="2" charset="2"/>
              <a:buChar char="ü"/>
            </a:pPr>
            <a:r>
              <a:rPr lang="en-US" sz="1800"/>
              <a:t>Establishes commercial buffer zone between residential and Schnitzer Steel</a:t>
            </a:r>
          </a:p>
          <a:p>
            <a:pPr marL="285750" indent="-285750">
              <a:buFont typeface="Wingdings" panose="05000000000000000000" pitchFamily="2" charset="2"/>
              <a:buChar char="ü"/>
            </a:pPr>
            <a:r>
              <a:rPr lang="en-US" sz="1800"/>
              <a:t>Requires waivers of nuisance claims</a:t>
            </a:r>
          </a:p>
        </p:txBody>
      </p:sp>
      <p:sp>
        <p:nvSpPr>
          <p:cNvPr id="16" name="Text Placeholder 12">
            <a:extLst>
              <a:ext uri="{FF2B5EF4-FFF2-40B4-BE49-F238E27FC236}">
                <a16:creationId xmlns:a16="http://schemas.microsoft.com/office/drawing/2014/main" id="{96215511-5CC5-4463-9C6C-DDEA046E94FA}"/>
              </a:ext>
            </a:extLst>
          </p:cNvPr>
          <p:cNvSpPr txBox="1">
            <a:spLocks/>
          </p:cNvSpPr>
          <p:nvPr/>
        </p:nvSpPr>
        <p:spPr>
          <a:xfrm>
            <a:off x="440223" y="3768100"/>
            <a:ext cx="5481203" cy="4153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t>City of Oakland EIR:</a:t>
            </a:r>
          </a:p>
        </p:txBody>
      </p:sp>
      <p:sp>
        <p:nvSpPr>
          <p:cNvPr id="18" name="Content Placeholder 13">
            <a:extLst>
              <a:ext uri="{FF2B5EF4-FFF2-40B4-BE49-F238E27FC236}">
                <a16:creationId xmlns:a16="http://schemas.microsoft.com/office/drawing/2014/main" id="{896CAD9C-E780-417A-ACA3-1FBA3F2791F8}"/>
              </a:ext>
            </a:extLst>
          </p:cNvPr>
          <p:cNvSpPr txBox="1">
            <a:spLocks/>
          </p:cNvSpPr>
          <p:nvPr/>
        </p:nvSpPr>
        <p:spPr>
          <a:xfrm>
            <a:off x="737062" y="4184078"/>
            <a:ext cx="5481203" cy="21479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q"/>
            </a:pPr>
            <a:r>
              <a:rPr lang="en-US" sz="1800"/>
              <a:t>Maritime and navigation and safety</a:t>
            </a:r>
            <a:endParaRPr lang="en-US" sz="1800">
              <a:cs typeface="Calibri"/>
            </a:endParaRPr>
          </a:p>
          <a:p>
            <a:pPr marL="285750" indent="-285750">
              <a:buFont typeface="Wingdings" panose="05000000000000000000" pitchFamily="2" charset="2"/>
              <a:buChar char="q"/>
            </a:pPr>
            <a:r>
              <a:rPr lang="en-US" sz="1800"/>
              <a:t>Seaport access and traffic routes</a:t>
            </a:r>
            <a:endParaRPr lang="en-US" sz="1800">
              <a:cs typeface="Calibri"/>
            </a:endParaRPr>
          </a:p>
          <a:p>
            <a:pPr marL="285750" indent="-285750">
              <a:buFont typeface="Wingdings" panose="05000000000000000000" pitchFamily="2" charset="2"/>
              <a:buChar char="q"/>
            </a:pPr>
            <a:r>
              <a:rPr lang="en-US" sz="1800"/>
              <a:t>Safety and avoidance of conflict</a:t>
            </a:r>
            <a:endParaRPr lang="en-US" sz="1800">
              <a:cs typeface="Calibri"/>
            </a:endParaRPr>
          </a:p>
          <a:p>
            <a:pPr marL="285750" indent="-285750">
              <a:buFont typeface="Wingdings" panose="05000000000000000000" pitchFamily="2" charset="2"/>
              <a:buChar char="q"/>
            </a:pPr>
            <a:r>
              <a:rPr lang="en-US" sz="1800"/>
              <a:t>Funding for rail safety (e.g., vehicular and pedestrian grade separation</a:t>
            </a:r>
          </a:p>
        </p:txBody>
      </p:sp>
      <p:pic>
        <p:nvPicPr>
          <p:cNvPr id="5" name="Picture 4" descr="Aerial and cross section of grade separation over rail tracks">
            <a:extLst>
              <a:ext uri="{FF2B5EF4-FFF2-40B4-BE49-F238E27FC236}">
                <a16:creationId xmlns:a16="http://schemas.microsoft.com/office/drawing/2014/main" id="{47573316-C695-451F-9918-3DEFD372EE59}"/>
              </a:ext>
            </a:extLst>
          </p:cNvPr>
          <p:cNvPicPr>
            <a:picLocks noChangeAspect="1"/>
          </p:cNvPicPr>
          <p:nvPr/>
        </p:nvPicPr>
        <p:blipFill rotWithShape="1">
          <a:blip r:embed="rId2">
            <a:extLst>
              <a:ext uri="{28A0092B-C50C-407E-A947-70E740481C1C}">
                <a14:useLocalDpi xmlns:a14="http://schemas.microsoft.com/office/drawing/2010/main" val="0"/>
              </a:ext>
            </a:extLst>
          </a:blip>
          <a:srcRect l="77501" t="17075" r="7895" b="24034"/>
          <a:stretch/>
        </p:blipFill>
        <p:spPr>
          <a:xfrm>
            <a:off x="7433104" y="0"/>
            <a:ext cx="4758893" cy="6066718"/>
          </a:xfrm>
          <a:prstGeom prst="rect">
            <a:avLst/>
          </a:prstGeom>
        </p:spPr>
      </p:pic>
      <p:sp>
        <p:nvSpPr>
          <p:cNvPr id="19" name="Text Placeholder 12">
            <a:extLst>
              <a:ext uri="{FF2B5EF4-FFF2-40B4-BE49-F238E27FC236}">
                <a16:creationId xmlns:a16="http://schemas.microsoft.com/office/drawing/2014/main" id="{D53CE83F-CBDF-47D6-A41F-80065503A43B}"/>
              </a:ext>
            </a:extLst>
          </p:cNvPr>
          <p:cNvSpPr txBox="1">
            <a:spLocks/>
          </p:cNvSpPr>
          <p:nvPr/>
        </p:nvSpPr>
        <p:spPr>
          <a:xfrm>
            <a:off x="7907483" y="6259291"/>
            <a:ext cx="5481203" cy="4153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i="1"/>
              <a:t>Grade Separation Over Rail Tracks</a:t>
            </a:r>
          </a:p>
          <a:p>
            <a:pPr marL="0" indent="0">
              <a:buNone/>
            </a:pPr>
            <a:endParaRPr lang="en-US" sz="1800" b="1"/>
          </a:p>
        </p:txBody>
      </p:sp>
      <p:sp>
        <p:nvSpPr>
          <p:cNvPr id="4" name="Slide Number Placeholder 3">
            <a:extLst>
              <a:ext uri="{FF2B5EF4-FFF2-40B4-BE49-F238E27FC236}">
                <a16:creationId xmlns:a16="http://schemas.microsoft.com/office/drawing/2014/main" id="{C97400A0-37DB-45B7-846E-50CF1D2B593B}"/>
              </a:ext>
            </a:extLst>
          </p:cNvPr>
          <p:cNvSpPr>
            <a:spLocks noGrp="1"/>
          </p:cNvSpPr>
          <p:nvPr>
            <p:ph type="sldNum" sz="quarter" idx="12"/>
          </p:nvPr>
        </p:nvSpPr>
        <p:spPr>
          <a:xfrm>
            <a:off x="9296382" y="6442345"/>
            <a:ext cx="2743200" cy="365125"/>
          </a:xfrm>
        </p:spPr>
        <p:txBody>
          <a:bodyPr/>
          <a:lstStyle/>
          <a:p>
            <a:fld id="{48F63A3B-78C7-47BE-AE5E-E10140E04643}" type="slidenum">
              <a:rPr lang="en-US" smtClean="0"/>
              <a:t>7</a:t>
            </a:fld>
            <a:endParaRPr lang="en-US"/>
          </a:p>
        </p:txBody>
      </p:sp>
    </p:spTree>
    <p:extLst>
      <p:ext uri="{BB962C8B-B14F-4D97-AF65-F5344CB8AC3E}">
        <p14:creationId xmlns:p14="http://schemas.microsoft.com/office/powerpoint/2010/main" val="308468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41">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40EF9A-B612-4EB8-ACB3-C132EB1A1FB7}"/>
              </a:ext>
            </a:extLst>
          </p:cNvPr>
          <p:cNvSpPr>
            <a:spLocks noGrp="1"/>
          </p:cNvSpPr>
          <p:nvPr>
            <p:ph type="title"/>
          </p:nvPr>
        </p:nvSpPr>
        <p:spPr>
          <a:xfrm>
            <a:off x="4954555" y="624076"/>
            <a:ext cx="6923314" cy="836589"/>
          </a:xfrm>
        </p:spPr>
        <p:txBody>
          <a:bodyPr vert="horz" lIns="91440" tIns="45720" rIns="91440" bIns="45720" rtlCol="0" anchor="b">
            <a:noAutofit/>
          </a:bodyPr>
          <a:lstStyle/>
          <a:p>
            <a:r>
              <a:rPr lang="en-US" sz="4000" spc="300">
                <a:latin typeface="+mn-lt"/>
              </a:rPr>
              <a:t>CONTAINER CARGO</a:t>
            </a:r>
          </a:p>
        </p:txBody>
      </p:sp>
      <p:pic>
        <p:nvPicPr>
          <p:cNvPr id="5" name="Content Placeholder 4" descr="This graph shows the Port of Oakland Annual Total TEU from 1998 through 2021.">
            <a:extLst>
              <a:ext uri="{FF2B5EF4-FFF2-40B4-BE49-F238E27FC236}">
                <a16:creationId xmlns:a16="http://schemas.microsoft.com/office/drawing/2014/main" id="{49B6F674-876F-49CA-97AC-D49B14C2D9BC}"/>
              </a:ext>
            </a:extLst>
          </p:cNvPr>
          <p:cNvPicPr>
            <a:picLocks noGrp="1" noChangeAspect="1"/>
          </p:cNvPicPr>
          <p:nvPr>
            <p:ph sz="half" idx="1"/>
          </p:nvPr>
        </p:nvPicPr>
        <p:blipFill rotWithShape="1">
          <a:blip r:embed="rId2"/>
          <a:srcRect l="21996" r="7415" b="-3"/>
          <a:stretch/>
        </p:blipFill>
        <p:spPr>
          <a:xfrm>
            <a:off x="314131" y="1460665"/>
            <a:ext cx="4326293" cy="3633849"/>
          </a:xfrm>
          <a:prstGeom prst="rect">
            <a:avLst/>
          </a:prstGeom>
        </p:spPr>
      </p:pic>
      <p:sp>
        <p:nvSpPr>
          <p:cNvPr id="64" name="Rectangle 43">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1ECD31C-C9BE-4272-9A6D-A210567527D1}"/>
              </a:ext>
            </a:extLst>
          </p:cNvPr>
          <p:cNvSpPr>
            <a:spLocks noGrp="1"/>
          </p:cNvSpPr>
          <p:nvPr>
            <p:ph type="sldNum" sz="quarter" idx="12"/>
          </p:nvPr>
        </p:nvSpPr>
        <p:spPr/>
        <p:txBody>
          <a:bodyPr/>
          <a:lstStyle/>
          <a:p>
            <a:fld id="{48F63A3B-78C7-47BE-AE5E-E10140E04643}" type="slidenum">
              <a:rPr lang="en-US" smtClean="0"/>
              <a:t>8</a:t>
            </a:fld>
            <a:endParaRPr lang="en-US"/>
          </a:p>
        </p:txBody>
      </p:sp>
      <p:sp>
        <p:nvSpPr>
          <p:cNvPr id="4" name="Content Placeholder 1">
            <a:extLst>
              <a:ext uri="{FF2B5EF4-FFF2-40B4-BE49-F238E27FC236}">
                <a16:creationId xmlns:a16="http://schemas.microsoft.com/office/drawing/2014/main" id="{0FE3054E-D08F-4659-89BE-40793322AA1F}"/>
              </a:ext>
            </a:extLst>
          </p:cNvPr>
          <p:cNvSpPr txBox="1"/>
          <p:nvPr/>
        </p:nvSpPr>
        <p:spPr>
          <a:xfrm>
            <a:off x="4499443" y="2031840"/>
            <a:ext cx="7692557" cy="4287328"/>
          </a:xfrm>
          <a:prstGeom prst="rect">
            <a:avLst/>
          </a:prstGeom>
          <a:noFill/>
        </p:spPr>
        <p:txBody>
          <a:bodyPr wrap="square" rtlCol="0">
            <a:spAutoFit/>
          </a:bodyPr>
          <a:lstStyle/>
          <a:p>
            <a:pPr marL="400050" indent="-228600">
              <a:lnSpc>
                <a:spcPct val="90000"/>
              </a:lnSpc>
              <a:spcAft>
                <a:spcPts val="600"/>
              </a:spcAft>
              <a:buFont typeface="Arial" panose="020B0604020202020204" pitchFamily="34" charset="0"/>
              <a:buChar char="•"/>
            </a:pPr>
            <a:r>
              <a:rPr lang="en-US" sz="3300"/>
              <a:t>2050 Cargo Forecast(Projected):  2.2%</a:t>
            </a:r>
          </a:p>
          <a:p>
            <a:pPr marL="171450">
              <a:lnSpc>
                <a:spcPct val="90000"/>
              </a:lnSpc>
              <a:spcAft>
                <a:spcPts val="600"/>
              </a:spcAft>
            </a:pPr>
            <a:endParaRPr lang="en-US" sz="3300"/>
          </a:p>
          <a:p>
            <a:pPr marL="400050" indent="-228600">
              <a:lnSpc>
                <a:spcPct val="90000"/>
              </a:lnSpc>
              <a:spcAft>
                <a:spcPts val="600"/>
              </a:spcAft>
              <a:buFont typeface="Arial" panose="020B0604020202020204" pitchFamily="34" charset="0"/>
              <a:buChar char="•"/>
            </a:pPr>
            <a:r>
              <a:rPr lang="en-US" sz="3300"/>
              <a:t>1998-2021(Actual) Cargo Growth: 1.9% </a:t>
            </a:r>
          </a:p>
          <a:p>
            <a:pPr marL="400050" indent="-228600">
              <a:lnSpc>
                <a:spcPct val="90000"/>
              </a:lnSpc>
              <a:spcAft>
                <a:spcPts val="600"/>
              </a:spcAft>
              <a:buFont typeface="Arial" panose="020B0604020202020204" pitchFamily="34" charset="0"/>
              <a:buChar char="•"/>
            </a:pPr>
            <a:endParaRPr lang="en-US" sz="3300"/>
          </a:p>
          <a:p>
            <a:pPr marL="400050" indent="-228600">
              <a:lnSpc>
                <a:spcPct val="90000"/>
              </a:lnSpc>
              <a:spcAft>
                <a:spcPts val="600"/>
              </a:spcAft>
              <a:buFont typeface="Arial" panose="020B0604020202020204" pitchFamily="34" charset="0"/>
              <a:buChar char="•"/>
            </a:pPr>
            <a:r>
              <a:rPr lang="en-US" sz="3300"/>
              <a:t>2005-2021(Actual) Cargo Growth: 0.46% </a:t>
            </a:r>
            <a:endParaRPr lang="en-US" sz="3300" b="1" i="1"/>
          </a:p>
          <a:p>
            <a:pPr lvl="0">
              <a:lnSpc>
                <a:spcPct val="90000"/>
              </a:lnSpc>
              <a:spcAft>
                <a:spcPts val="600"/>
              </a:spcAft>
            </a:pPr>
            <a:endParaRPr lang="en-US" sz="3300" b="1" i="1"/>
          </a:p>
          <a:p>
            <a:pPr lvl="0">
              <a:lnSpc>
                <a:spcPct val="90000"/>
              </a:lnSpc>
              <a:spcAft>
                <a:spcPts val="600"/>
              </a:spcAft>
            </a:pPr>
            <a:r>
              <a:rPr lang="en-US" sz="3300" i="1"/>
              <a:t>Conclusion:  Moderate Growth Needs Met</a:t>
            </a:r>
          </a:p>
          <a:p>
            <a:pPr lvl="0">
              <a:lnSpc>
                <a:spcPct val="90000"/>
              </a:lnSpc>
              <a:spcAft>
                <a:spcPts val="600"/>
              </a:spcAft>
            </a:pPr>
            <a:r>
              <a:rPr lang="en-US" sz="3300" i="1"/>
              <a:t>		   Forecast is Robust</a:t>
            </a:r>
          </a:p>
        </p:txBody>
      </p:sp>
      <p:sp>
        <p:nvSpPr>
          <p:cNvPr id="65" name="Rectangle 45">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481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12EE79F-D11B-4CDA-A2BD-602C24CA16AB}"/>
              </a:ext>
            </a:extLst>
          </p:cNvPr>
          <p:cNvSpPr>
            <a:spLocks noGrp="1"/>
          </p:cNvSpPr>
          <p:nvPr>
            <p:ph type="title" idx="4294967295"/>
          </p:nvPr>
        </p:nvSpPr>
        <p:spPr>
          <a:xfrm>
            <a:off x="737118" y="551044"/>
            <a:ext cx="10515600" cy="1325563"/>
          </a:xfrm>
        </p:spPr>
        <p:txBody>
          <a:bodyPr/>
          <a:lstStyle/>
          <a:p>
            <a:r>
              <a:rPr lang="en-US"/>
              <a:t>BULK CARGO</a:t>
            </a:r>
          </a:p>
        </p:txBody>
      </p:sp>
      <p:sp>
        <p:nvSpPr>
          <p:cNvPr id="4" name="Rectangle 3">
            <a:extLst>
              <a:ext uri="{FF2B5EF4-FFF2-40B4-BE49-F238E27FC236}">
                <a16:creationId xmlns:a16="http://schemas.microsoft.com/office/drawing/2014/main" id="{30C103E7-9363-41CA-ACFA-B8CBE5BD6134}"/>
              </a:ext>
            </a:extLst>
          </p:cNvPr>
          <p:cNvSpPr/>
          <p:nvPr/>
        </p:nvSpPr>
        <p:spPr>
          <a:xfrm>
            <a:off x="342900" y="2203079"/>
            <a:ext cx="6197572" cy="4035880"/>
          </a:xfrm>
          <a:prstGeom prst="rect">
            <a:avLst/>
          </a:prstGeom>
        </p:spPr>
        <p:txBody>
          <a:bodyPr vert="horz" lIns="91440" tIns="45720" rIns="91440" bIns="45720" rtlCol="0" anchor="ctr">
            <a:normAutofit/>
          </a:bodyPr>
          <a:lstStyle/>
          <a:p>
            <a:pPr marL="400050" indent="-342900">
              <a:lnSpc>
                <a:spcPct val="90000"/>
              </a:lnSpc>
              <a:spcAft>
                <a:spcPts val="600"/>
              </a:spcAft>
              <a:buFont typeface="Arial" panose="020B0604020202020204" pitchFamily="34" charset="0"/>
              <a:buChar char="•"/>
            </a:pPr>
            <a:r>
              <a:rPr lang="en-US" sz="2800"/>
              <a:t>18 acres in Oakland Outer Harbor</a:t>
            </a:r>
          </a:p>
          <a:p>
            <a:pPr marL="400050" indent="-342900">
              <a:lnSpc>
                <a:spcPct val="90000"/>
              </a:lnSpc>
              <a:spcAft>
                <a:spcPts val="600"/>
              </a:spcAft>
              <a:buFont typeface="Arial" panose="020B0604020202020204" pitchFamily="34" charset="0"/>
              <a:buChar char="•"/>
            </a:pPr>
            <a:endParaRPr lang="en-US" sz="2800"/>
          </a:p>
          <a:p>
            <a:pPr marL="400050" indent="-342900">
              <a:lnSpc>
                <a:spcPct val="90000"/>
              </a:lnSpc>
              <a:spcAft>
                <a:spcPts val="600"/>
              </a:spcAft>
              <a:buFont typeface="Arial" panose="020B0604020202020204" pitchFamily="34" charset="0"/>
              <a:buChar char="•"/>
            </a:pPr>
            <a:r>
              <a:rPr lang="en-US" sz="2800"/>
              <a:t>Sand and aggregates</a:t>
            </a:r>
          </a:p>
          <a:p>
            <a:pPr marL="57150">
              <a:lnSpc>
                <a:spcPct val="90000"/>
              </a:lnSpc>
              <a:spcAft>
                <a:spcPts val="600"/>
              </a:spcAft>
            </a:pPr>
            <a:endParaRPr lang="en-US" sz="2800"/>
          </a:p>
          <a:p>
            <a:pPr marL="400050" indent="-342900">
              <a:lnSpc>
                <a:spcPct val="90000"/>
              </a:lnSpc>
              <a:spcAft>
                <a:spcPts val="600"/>
              </a:spcAft>
              <a:buFont typeface="Arial" panose="020B0604020202020204" pitchFamily="34" charset="0"/>
              <a:buChar char="•"/>
            </a:pPr>
            <a:r>
              <a:rPr lang="en-US" sz="2800"/>
              <a:t>12-year initial lease</a:t>
            </a:r>
          </a:p>
          <a:p>
            <a:pPr marL="57150">
              <a:lnSpc>
                <a:spcPct val="90000"/>
              </a:lnSpc>
              <a:spcAft>
                <a:spcPts val="600"/>
              </a:spcAft>
            </a:pPr>
            <a:endParaRPr lang="en-US" sz="3200" i="1"/>
          </a:p>
          <a:p>
            <a:pPr marL="57150">
              <a:lnSpc>
                <a:spcPct val="90000"/>
              </a:lnSpc>
              <a:spcAft>
                <a:spcPts val="600"/>
              </a:spcAft>
            </a:pPr>
            <a:r>
              <a:rPr lang="en-US" sz="3200" i="1"/>
              <a:t>Conclusion:  Bulk Cargo Needs Met</a:t>
            </a:r>
          </a:p>
        </p:txBody>
      </p:sp>
      <p:pic>
        <p:nvPicPr>
          <p:cNvPr id="6" name="Picture 5" descr="This map shows the location of the 18 acres of bulk cargo.">
            <a:extLst>
              <a:ext uri="{FF2B5EF4-FFF2-40B4-BE49-F238E27FC236}">
                <a16:creationId xmlns:a16="http://schemas.microsoft.com/office/drawing/2014/main" id="{ADB8127D-E661-4DDB-9133-E04CC8C12E5F}"/>
              </a:ext>
            </a:extLst>
          </p:cNvPr>
          <p:cNvPicPr>
            <a:picLocks noChangeAspect="1"/>
          </p:cNvPicPr>
          <p:nvPr/>
        </p:nvPicPr>
        <p:blipFill rotWithShape="1">
          <a:blip r:embed="rId2">
            <a:extLst>
              <a:ext uri="{28A0092B-C50C-407E-A947-70E740481C1C}">
                <a14:useLocalDpi xmlns:a14="http://schemas.microsoft.com/office/drawing/2010/main" val="0"/>
              </a:ext>
            </a:extLst>
          </a:blip>
          <a:srcRect l="46939" t="36214" r="44805" b="21399"/>
          <a:stretch/>
        </p:blipFill>
        <p:spPr>
          <a:xfrm>
            <a:off x="7277878" y="2220335"/>
            <a:ext cx="3679171" cy="3714244"/>
          </a:xfrm>
          <a:prstGeom prst="rect">
            <a:avLst/>
          </a:prstGeom>
        </p:spPr>
      </p:pic>
      <p:sp>
        <p:nvSpPr>
          <p:cNvPr id="30" name="Rectangle 29">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A08C8F3-6A27-49DB-87AA-FA10D4F89F0F}"/>
              </a:ext>
            </a:extLst>
          </p:cNvPr>
          <p:cNvSpPr txBox="1"/>
          <p:nvPr/>
        </p:nvSpPr>
        <p:spPr>
          <a:xfrm>
            <a:off x="7098644" y="6008914"/>
            <a:ext cx="4154074" cy="369332"/>
          </a:xfrm>
          <a:prstGeom prst="rect">
            <a:avLst/>
          </a:prstGeom>
          <a:noFill/>
        </p:spPr>
        <p:txBody>
          <a:bodyPr wrap="square" rtlCol="0">
            <a:spAutoFit/>
          </a:bodyPr>
          <a:lstStyle/>
          <a:p>
            <a:r>
              <a:rPr lang="en-US" i="1"/>
              <a:t>Site for sand and aggregate bulk terminal</a:t>
            </a:r>
          </a:p>
        </p:txBody>
      </p:sp>
      <p:sp>
        <p:nvSpPr>
          <p:cNvPr id="2" name="Slide Number Placeholder 1">
            <a:extLst>
              <a:ext uri="{FF2B5EF4-FFF2-40B4-BE49-F238E27FC236}">
                <a16:creationId xmlns:a16="http://schemas.microsoft.com/office/drawing/2014/main" id="{4BF2305D-17D3-4145-BFB6-FF6EC54A95D7}"/>
              </a:ext>
            </a:extLst>
          </p:cNvPr>
          <p:cNvSpPr>
            <a:spLocks noGrp="1"/>
          </p:cNvSpPr>
          <p:nvPr>
            <p:ph type="sldNum" sz="quarter" idx="12"/>
          </p:nvPr>
        </p:nvSpPr>
        <p:spPr/>
        <p:txBody>
          <a:bodyPr/>
          <a:lstStyle/>
          <a:p>
            <a:fld id="{48F63A3B-78C7-47BE-AE5E-E10140E04643}" type="slidenum">
              <a:rPr lang="en-US" smtClean="0"/>
              <a:t>9</a:t>
            </a:fld>
            <a:endParaRPr lang="en-US"/>
          </a:p>
        </p:txBody>
      </p:sp>
    </p:spTree>
    <p:extLst>
      <p:ext uri="{BB962C8B-B14F-4D97-AF65-F5344CB8AC3E}">
        <p14:creationId xmlns:p14="http://schemas.microsoft.com/office/powerpoint/2010/main" val="2665048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p:properties xmlns:p="http://schemas.microsoft.com/office/2006/metadata/properties" xmlns:xsi="http://www.w3.org/2001/XMLSchema-instance" xmlns:pc="http://schemas.microsoft.com/office/infopath/2007/PartnerControls">
  <documentManagement>
    <PortRetentionInDocSetFlag xmlns="26ee3924-799d-4b59-ac9e-492af8226641">false</PortRetentionInDocSetFlag>
    <PortRetentionKey xmlns="26ee3924-799d-4b59-ac9e-492af8226641">None</PortRetentionKey>
    <PortRetentionExpirationDate xmlns="26ee3924-799d-4b59-ac9e-492af8226641" xsi:nil="true"/>
    <PortRetentionDestructionDate xmlns="26ee3924-799d-4b59-ac9e-492af8226641" xsi:nil="true"/>
    <PortRetentionTriggerStartDat20e xmlns="26ee3924-799d-4b59-ac9e-492af8226641" xsi:nil="true"/>
    <lcf76f155ced4ddcb4097134ff3c332f xmlns="afbe3252-3da5-436d-9c1d-9369b982a509">
      <Terms xmlns="http://schemas.microsoft.com/office/infopath/2007/PartnerControls"/>
    </lcf76f155ced4ddcb4097134ff3c332f>
    <TaxCatchAll xmlns="dc89d084-24e0-470a-98fe-819dc695751e"/>
  </documentManagement>
</p:properties>
</file>

<file path=customXml/item2.xml><?xml version="1.0" encoding="utf-8"?>
<?mso-contentType ?>
<SharedContentType xmlns="Microsoft.SharePoint.Taxonomy.ContentTypeSync" SourceId="ceefe213-a710-48ef-a469-987646fd95b1" ContentTypeId="0x0101003C342E8B05BFF6458C47A1FE224FD53E" PreviousValue="false"/>
</file>

<file path=customXml/item3.xml><?xml version="1.0" encoding="utf-8"?>
<?mso-contentType ?>
<p:Policy xmlns:p="office.server.policy" id="" local="true">
  <p:Name>DocumentRetention</p:Name>
  <p:Description>25 Months from the modified date, this document will be deleted if it is not in a doc set
</p:Description>
  <p:Statement>25 Months from the modified date, this document will be deleted if it is not in a doc set
</p:Statement>
  <p:PolicyItems>
    <p:PolicyItem featureId="Microsoft.Office.RecordsManagement.PolicyFeatures.Expiration" staticId="0x0101003C342E8B05BFF6458C47A1FE224FD53E|781879962" UniqueId="47fbd35c-0851-482f-8339-14beca137e7d">
      <p:Name>Retention</p:Name>
      <p:Description>Automatic scheduling of content for processing, and performing a retention action on content that has reached its due date.</p:Description>
      <p:CustomData>
        <Schedules nextStageId="3">
          <Schedule type="Default">
            <stages>
              <data stageId="1" recur="true" offset="1" unit="days">
                <formula id="Microsoft.Office.RecordsManagement.PolicyFeatures.Expiration.Formula.BuiltIn">
                  <number>25</number>
                  <property>Modified</property>
                  <propertyId>28cf69c5-fa48-462a-b5cd-27b6f9d2bd5f</propertyId>
                  <period>months</period>
                </formula>
                <action type="workflow" id="19b0a9c0-82c3-4c48-9ab2-9ce73eccfc60"/>
              </data>
              <data stageId="2" stageDeleted="true"/>
            </stages>
          </Schedule>
        </Schedules>
      </p:CustomData>
    </p:PolicyItem>
  </p:PolicyItems>
</p:Policy>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Version=16.0.0.0, Culture=neutral, PublicKeyToken=71e9bce111e9429c</Assembly>
    <Class>Microsoft.Office.RecordsManagement.Internal.UpdateExpireDate</Class>
    <Data/>
    <Filter/>
  </Receiver>
</spe:Receivers>
</file>

<file path=customXml/item6.xml><?xml version="1.0" encoding="utf-8"?>
<ct:contentTypeSchema xmlns:ct="http://schemas.microsoft.com/office/2006/metadata/contentType" xmlns:ma="http://schemas.microsoft.com/office/2006/metadata/properties/metaAttributes" ct:_="" ma:_="" ma:contentTypeName="DocumentRetention" ma:contentTypeID="0x0101003C342E8B05BFF6458C47A1FE224FD53E0035EDC3CF44B9C64FBB40D5BAFC131A00" ma:contentTypeVersion="52" ma:contentTypeDescription="Content type is for Document Retention" ma:contentTypeScope="" ma:versionID="589d1cc36bb24c8dc4b559c98982a1b1">
  <xsd:schema xmlns:xsd="http://www.w3.org/2001/XMLSchema" xmlns:xs="http://www.w3.org/2001/XMLSchema" xmlns:p="http://schemas.microsoft.com/office/2006/metadata/properties" xmlns:ns1="http://schemas.microsoft.com/sharepoint/v3" xmlns:ns2="26ee3924-799d-4b59-ac9e-492af8226641" xmlns:ns3="afbe3252-3da5-436d-9c1d-9369b982a509" xmlns:ns4="dc89d084-24e0-470a-98fe-819dc695751e" targetNamespace="http://schemas.microsoft.com/office/2006/metadata/properties" ma:root="true" ma:fieldsID="3c22828ab2ee9b4c45e64bb1e0787a44" ns1:_="" ns2:_="" ns3:_="" ns4:_="">
    <xsd:import namespace="http://schemas.microsoft.com/sharepoint/v3"/>
    <xsd:import namespace="26ee3924-799d-4b59-ac9e-492af8226641"/>
    <xsd:import namespace="afbe3252-3da5-436d-9c1d-9369b982a509"/>
    <xsd:import namespace="dc89d084-24e0-470a-98fe-819dc695751e"/>
    <xsd:element name="properties">
      <xsd:complexType>
        <xsd:sequence>
          <xsd:element name="documentManagement">
            <xsd:complexType>
              <xsd:all>
                <xsd:element ref="ns2:PortRetentionKey" minOccurs="0"/>
                <xsd:element ref="ns2:PortRetentionTriggerStartDat20e" minOccurs="0"/>
                <xsd:element ref="ns2:PortRetentionExpirationDate" minOccurs="0"/>
                <xsd:element ref="ns2:PortRetentionDestructionDate" minOccurs="0"/>
                <xsd:element ref="ns2:PortRetentionInDocSetFlag" minOccurs="0"/>
                <xsd:element ref="ns1:_dlc_Exempt" minOccurs="0"/>
                <xsd:element ref="ns1:_dlc_ExpireDateSaved" minOccurs="0"/>
                <xsd:element ref="ns1:_dlc_ExpireDate"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3" nillable="true" ma:displayName="Exempt from Policy" ma:hidden="true" ma:internalName="_dlc_Exempt" ma:readOnly="true">
      <xsd:simpleType>
        <xsd:restriction base="dms:Unknown"/>
      </xsd:simpleType>
    </xsd:element>
    <xsd:element name="_dlc_ExpireDateSaved" ma:index="14" nillable="true" ma:displayName="Original Expiration Date" ma:hidden="true" ma:internalName="_dlc_ExpireDateSaved" ma:readOnly="true">
      <xsd:simpleType>
        <xsd:restriction base="dms:DateTime"/>
      </xsd:simpleType>
    </xsd:element>
    <xsd:element name="_dlc_ExpireDate" ma:index="15"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6ee3924-799d-4b59-ac9e-492af8226641" elementFormDefault="qualified">
    <xsd:import namespace="http://schemas.microsoft.com/office/2006/documentManagement/types"/>
    <xsd:import namespace="http://schemas.microsoft.com/office/infopath/2007/PartnerControls"/>
    <xsd:element name="PortRetentionKey" ma:index="8" nillable="true" ma:displayName="File Series" ma:default="None" ma:format="Dropdown" ma:internalName="PortRetentionKey">
      <xsd:simpleType>
        <xsd:restriction base="dms:Choice">
          <xsd:enumeration value="None"/>
          <xsd:enumeration value="CY + 4"/>
          <xsd:enumeration value="CY + 10"/>
          <xsd:enumeration value="Permanent"/>
        </xsd:restriction>
      </xsd:simpleType>
    </xsd:element>
    <xsd:element name="PortRetentionTriggerStartDat20e" ma:index="9" nillable="true" ma:displayName="Trigger Date" ma:format="DateOnly" ma:internalName="PortRetentionTriggerStartDate">
      <xsd:simpleType>
        <xsd:restriction base="dms:DateTime"/>
      </xsd:simpleType>
    </xsd:element>
    <xsd:element name="PortRetentionExpirationDate" ma:index="10" nillable="true" ma:displayName="Eligible For Destruction" ma:format="DateOnly" ma:hidden="true" ma:internalName="PortRetentionExpirationDate" ma:readOnly="false">
      <xsd:simpleType>
        <xsd:restriction base="dms:DateTime"/>
      </xsd:simpleType>
    </xsd:element>
    <xsd:element name="PortRetentionDestructionDate" ma:index="11" nillable="true" ma:displayName="Destruction Date" ma:format="DateOnly" ma:hidden="true" ma:internalName="PortRetentionDestructionDate" ma:readOnly="false">
      <xsd:simpleType>
        <xsd:restriction base="dms:DateTime"/>
      </xsd:simpleType>
    </xsd:element>
    <xsd:element name="PortRetentionInDocSetFlag" ma:index="12" nillable="true" ma:displayName="Is Doc in a Doc Set" ma:default="0" ma:hidden="true" ma:internalName="PortRetentionInDocSetFlag" ma:readOnly="fals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afbe3252-3da5-436d-9c1d-9369b982a509" elementFormDefault="qualified">
    <xsd:import namespace="http://schemas.microsoft.com/office/2006/documentManagement/types"/>
    <xsd:import namespace="http://schemas.microsoft.com/office/infopath/2007/PartnerControls"/>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ceefe213-a710-48ef-a469-987646fd95b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c89d084-24e0-470a-98fe-819dc695751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af6140b5-ae03-438a-a03e-a70c39797b24}" ma:internalName="TaxCatchAll" ma:showField="CatchAllData" ma:web="dc89d084-24e0-470a-98fe-819dc69575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A5035B-3965-4EE5-9FA3-1628585BB4B9}">
  <ds:schemaRefs>
    <ds:schemaRef ds:uri="26ee3924-799d-4b59-ac9e-492af8226641"/>
    <ds:schemaRef ds:uri="http://purl.org/dc/term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dc89d084-24e0-470a-98fe-819dc695751e"/>
    <ds:schemaRef ds:uri="http://schemas.microsoft.com/sharepoint/v3"/>
    <ds:schemaRef ds:uri="afbe3252-3da5-436d-9c1d-9369b982a509"/>
    <ds:schemaRef ds:uri="http://www.w3.org/XML/1998/namespace"/>
    <ds:schemaRef ds:uri="http://purl.org/dc/dcmitype/"/>
  </ds:schemaRefs>
</ds:datastoreItem>
</file>

<file path=customXml/itemProps2.xml><?xml version="1.0" encoding="utf-8"?>
<ds:datastoreItem xmlns:ds="http://schemas.openxmlformats.org/officeDocument/2006/customXml" ds:itemID="{148E4F64-2AFE-4774-81B5-E28910E1FD77}">
  <ds:schemaRefs>
    <ds:schemaRef ds:uri="Microsoft.SharePoint.Taxonomy.ContentTypeSync"/>
  </ds:schemaRefs>
</ds:datastoreItem>
</file>

<file path=customXml/itemProps3.xml><?xml version="1.0" encoding="utf-8"?>
<ds:datastoreItem xmlns:ds="http://schemas.openxmlformats.org/officeDocument/2006/customXml" ds:itemID="{D19A866F-BD5B-4E20-A9C1-7ED7AE94A750}">
  <ds:schemaRefs>
    <ds:schemaRef ds:uri="office.server.policy"/>
  </ds:schemaRefs>
</ds:datastoreItem>
</file>

<file path=customXml/itemProps4.xml><?xml version="1.0" encoding="utf-8"?>
<ds:datastoreItem xmlns:ds="http://schemas.openxmlformats.org/officeDocument/2006/customXml" ds:itemID="{AFBA58CE-138F-461C-BADE-9C071D6DA84D}">
  <ds:schemaRefs>
    <ds:schemaRef ds:uri="http://schemas.microsoft.com/sharepoint/v3/contenttype/forms"/>
  </ds:schemaRefs>
</ds:datastoreItem>
</file>

<file path=customXml/itemProps5.xml><?xml version="1.0" encoding="utf-8"?>
<ds:datastoreItem xmlns:ds="http://schemas.openxmlformats.org/officeDocument/2006/customXml" ds:itemID="{7449A1EA-2D7B-4833-A6FB-D6E8335946F0}">
  <ds:schemaRefs>
    <ds:schemaRef ds:uri="http://schemas.microsoft.com/sharepoint/events"/>
  </ds:schemaRefs>
</ds:datastoreItem>
</file>

<file path=customXml/itemProps6.xml><?xml version="1.0" encoding="utf-8"?>
<ds:datastoreItem xmlns:ds="http://schemas.openxmlformats.org/officeDocument/2006/customXml" ds:itemID="{C078475B-54DC-4C1A-B501-1F9E4761CE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6ee3924-799d-4b59-ac9e-492af8226641"/>
    <ds:schemaRef ds:uri="afbe3252-3da5-436d-9c1d-9369b982a509"/>
    <ds:schemaRef ds:uri="dc89d084-24e0-470a-98fe-819dc69575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TotalTime>
  <Words>450</Words>
  <Application>Microsoft Office PowerPoint</Application>
  <PresentationFormat>Widescreen</PresentationFormat>
  <Paragraphs>106</Paragraphs>
  <Slides>13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Wingdings</vt:lpstr>
      <vt:lpstr>Office Theme</vt:lpstr>
      <vt:lpstr>Maximizing Public Value: Waterfront Public Access and Maritime Capacity</vt:lpstr>
      <vt:lpstr>4,000 ACRES FOR REGION’S NEEDS</vt:lpstr>
      <vt:lpstr>Evolution of Oakland Seaport</vt:lpstr>
      <vt:lpstr>Oakland Harbor Deep Draft Channel Limits</vt:lpstr>
      <vt:lpstr>Constraints on Development for Maritime Uses at Howard</vt:lpstr>
      <vt:lpstr>DUE DILIGENCE: HIGHEST AND BEST USE</vt:lpstr>
      <vt:lpstr>COMPATIBILITY</vt:lpstr>
      <vt:lpstr>CONTAINER CARGO</vt:lpstr>
      <vt:lpstr>BULK CARGO</vt:lpstr>
      <vt:lpstr>RO-RO CARGO</vt:lpstr>
      <vt:lpstr>ANCILLARY USES</vt:lpstr>
      <vt:lpstr>ADAPTING TO RISING TIDES– Sea Level Rise</vt:lpstr>
      <vt:lpstr>PLANNING FOR SUSTAINABLE GROWTH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Radiah Victor</dc:creator>
  <cp:lastModifiedBy>Danny Wan</cp:lastModifiedBy>
  <cp:revision>1</cp:revision>
  <dcterms:created xsi:type="dcterms:W3CDTF">2022-05-23T22:01:53Z</dcterms:created>
  <dcterms:modified xsi:type="dcterms:W3CDTF">2022-06-02T03:29:00Z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0x0101003C342E8B05BFF6458C47A1FE224FD53E0035EDC3CF44B9C64FBB40D5BAFC131A00</vt:lpwstr>
  </property>
</Properties>
</file>