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</p:sldMasterIdLst>
  <p:notesMasterIdLst>
    <p:notesMasterId r:id="rId16"/>
  </p:notesMasterIdLst>
  <p:handoutMasterIdLst>
    <p:handoutMasterId r:id="rId17"/>
  </p:handoutMasterIdLst>
  <p:sldIdLst>
    <p:sldId id="338" r:id="rId3"/>
    <p:sldId id="344" r:id="rId4"/>
    <p:sldId id="343" r:id="rId5"/>
    <p:sldId id="345" r:id="rId6"/>
    <p:sldId id="328" r:id="rId7"/>
    <p:sldId id="326" r:id="rId8"/>
    <p:sldId id="346" r:id="rId9"/>
    <p:sldId id="347" r:id="rId10"/>
    <p:sldId id="331" r:id="rId11"/>
    <p:sldId id="349" r:id="rId12"/>
    <p:sldId id="334" r:id="rId13"/>
    <p:sldId id="348" r:id="rId14"/>
    <p:sldId id="351" r:id="rId1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otham Medium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otham Medium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otham Medium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otham Medium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otham Medium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otham Medium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otham Medium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otham Medium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otham Medium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nald Brown" initials="R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A80"/>
    <a:srgbClr val="F36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4"/>
    <p:restoredTop sz="86429" autoAdjust="0"/>
  </p:normalViewPr>
  <p:slideViewPr>
    <p:cSldViewPr snapToGrid="0">
      <p:cViewPr varScale="1">
        <p:scale>
          <a:sx n="145" d="100"/>
          <a:sy n="145" d="100"/>
        </p:scale>
        <p:origin x="21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-918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230DD9-048A-4D0A-847D-B8A1A60859C5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D85964E7-075C-46F1-8D90-6F68909EBFC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1622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F1829D-2AE0-40B9-9DB8-7A10B96D810C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31263"/>
            <a:ext cx="3038475" cy="4651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F2E4E4-F243-4141-9301-C84A8A1202F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9224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3243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7046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6721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5456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7133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3149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202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64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222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2239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4775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4917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E4E4-F243-4141-9301-C84A8A1202FC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971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7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04800" y="4648200"/>
            <a:ext cx="85344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5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11945" y="1143000"/>
            <a:ext cx="2720110" cy="480059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590800" cy="228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0" y="3581400"/>
            <a:ext cx="2590800" cy="2362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96000" y="1143000"/>
            <a:ext cx="2590800" cy="228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6000" y="3581400"/>
            <a:ext cx="2590800" cy="2362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237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0290" y="1143000"/>
            <a:ext cx="2720110" cy="480059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352800" y="1143000"/>
            <a:ext cx="2590800" cy="228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352800" y="3581400"/>
            <a:ext cx="2590800" cy="2362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96000" y="1143000"/>
            <a:ext cx="2590800" cy="228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6000" y="3581400"/>
            <a:ext cx="2590800" cy="2362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7418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24400" y="114300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457200" y="1828800"/>
            <a:ext cx="3962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21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4724400" y="1828800"/>
            <a:ext cx="3962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643907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43000"/>
            <a:ext cx="3962400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9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571998" y="1143001"/>
            <a:ext cx="4114801" cy="2285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10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457200" y="3581400"/>
            <a:ext cx="3962400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11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4571998" y="3581401"/>
            <a:ext cx="4114801" cy="2285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097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4038600" cy="48006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4648200" y="1143000"/>
            <a:ext cx="4038600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67994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43000"/>
            <a:ext cx="8229600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9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57200" y="3581400"/>
            <a:ext cx="8229600" cy="236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04249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25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760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FCFEE-9722-41B6-BDC1-19E2B12D7D79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12D74-AF86-4511-8B5E-8C8DBFDF28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6137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02DB-8632-40DF-B142-2BE3E5410D4C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C388E-C4BD-4088-B393-CBB5812AA44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270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219200"/>
            <a:ext cx="8229600" cy="4724400"/>
          </a:xfrm>
          <a:prstGeom prst="rect">
            <a:avLst/>
          </a:prstGeom>
        </p:spPr>
        <p:txBody>
          <a:bodyPr/>
          <a:lstStyle>
            <a:lvl1pPr marL="0" indent="0">
              <a:buFont typeface="Calibri" panose="020F0502020204030204" pitchFamily="34" charset="0"/>
              <a:buNone/>
              <a:defRPr sz="2400" b="0">
                <a:latin typeface="Calibri" panose="020F0502020204030204" pitchFamily="34" charset="0"/>
              </a:defRPr>
            </a:lvl1pPr>
            <a:lvl2pPr marL="457200" indent="0">
              <a:buNone/>
              <a:defRPr sz="2400">
                <a:effectLst/>
                <a:latin typeface="Calibri" panose="020F050202020403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>
                <a:latin typeface="Calibri" panose="020F050202020403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>
                <a:latin typeface="Calibri" panose="020F0502020204030204" pitchFamily="34" charset="0"/>
              </a:defRPr>
            </a:lvl4pPr>
            <a:lvl5pPr marL="1828800" indent="0">
              <a:buNone/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2757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F27A-FDD2-41BA-A238-BBA6950E89AE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2CD1E-B7F4-471F-A441-965C58BF9AE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0281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4D7E9-7C7D-4B1F-B5A5-CBFB785C6391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38F21-2418-4A92-89F8-D9BDD5A6868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549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4681-95B7-494C-82D9-4CD36E707E44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07E29-BC42-4A24-B032-A42EF23B60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5022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99C85-284F-4A4B-BE1D-083D4ED16A03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FED29-C349-458C-8A8F-33C2DFA66F8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9926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55791-A71E-440A-AAF9-32B1F8DB4E65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2B92A-1B03-4603-AC80-D7FDD70D151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8509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9EE4C-B978-4BE0-95B4-1DEFF9582F31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F36D8-424A-4794-AEAD-37128922489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0900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30B2-72BA-4F70-88DD-8D3C6763F5BB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28B78-EFF1-42B1-BD3E-D644A176437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0651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46B9C-E040-43DC-8B2B-14DC06D5B784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83021-535C-46AE-AD96-B6FBD47131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7533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7C7FF-DF48-47EA-B706-237179465A69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0B7C0-B54B-4303-B73B-E844C3CAFB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437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8229600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7514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8200" y="1219200"/>
            <a:ext cx="4038600" cy="4724400"/>
          </a:xfrm>
          <a:prstGeom prst="rect">
            <a:avLst/>
          </a:prstGeom>
        </p:spPr>
        <p:txBody>
          <a:bodyPr/>
          <a:lstStyle>
            <a:lvl1pPr marL="0" indent="0">
              <a:buFont typeface="Calibri" panose="020F0502020204030204" pitchFamily="34" charset="0"/>
              <a:buNone/>
              <a:defRPr sz="2400" b="0">
                <a:latin typeface="Gotham" panose="02000504050000020004" pitchFamily="2" charset="0"/>
              </a:defRPr>
            </a:lvl1pPr>
            <a:lvl2pPr marL="457200" indent="0">
              <a:buNone/>
              <a:defRPr sz="2400">
                <a:effectLst/>
              </a:defRPr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7200" y="1219200"/>
            <a:ext cx="39624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9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219200"/>
            <a:ext cx="4038600" cy="4724400"/>
          </a:xfrm>
          <a:prstGeom prst="rect">
            <a:avLst/>
          </a:prstGeom>
        </p:spPr>
        <p:txBody>
          <a:bodyPr/>
          <a:lstStyle>
            <a:lvl1pPr marL="0" indent="0">
              <a:buFont typeface="Calibri" panose="020F0502020204030204" pitchFamily="34" charset="0"/>
              <a:buNone/>
              <a:defRPr sz="2400" b="0">
                <a:latin typeface="Gotham" panose="02000504050000020004" pitchFamily="2" charset="0"/>
              </a:defRPr>
            </a:lvl1pPr>
            <a:lvl2pPr marL="457200" indent="0">
              <a:buNone/>
              <a:defRPr sz="2400">
                <a:effectLst/>
              </a:defRPr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24400" y="1219200"/>
            <a:ext cx="39624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123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24400" y="114300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24400" y="1828800"/>
            <a:ext cx="3962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" y="1828800"/>
            <a:ext cx="3962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9904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8229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724400"/>
            <a:ext cx="8229600" cy="12192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9874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0290" y="1143000"/>
            <a:ext cx="5463310" cy="480059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96000" y="1143000"/>
            <a:ext cx="2590800" cy="228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6000" y="3581400"/>
            <a:ext cx="2590800" cy="2362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242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23490" y="1143000"/>
            <a:ext cx="5463310" cy="480059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7200" y="1143000"/>
            <a:ext cx="2590800" cy="228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57200" y="3581400"/>
            <a:ext cx="2590800" cy="2362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7842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  <p:sldLayoutId id="2147484390" r:id="rId12"/>
    <p:sldLayoutId id="2147484391" r:id="rId13"/>
    <p:sldLayoutId id="2147484392" r:id="rId14"/>
    <p:sldLayoutId id="2147484393" r:id="rId15"/>
    <p:sldLayoutId id="2147484394" r:id="rId16"/>
    <p:sldLayoutId id="214748436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2C7B80"/>
          </a:solidFill>
          <a:latin typeface="Gotham" charset="0"/>
          <a:ea typeface="Gotham" charset="0"/>
          <a:cs typeface="Gotham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C7B80"/>
          </a:solidFill>
          <a:latin typeface="Gotham"/>
          <a:ea typeface="Gotham"/>
          <a:cs typeface="Gotham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C7B80"/>
          </a:solidFill>
          <a:latin typeface="Gotham"/>
          <a:ea typeface="Gotham"/>
          <a:cs typeface="Gotham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C7B80"/>
          </a:solidFill>
          <a:latin typeface="Gotham"/>
          <a:ea typeface="Gotham"/>
          <a:cs typeface="Gotham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C7B80"/>
          </a:solidFill>
          <a:latin typeface="Gotham"/>
          <a:ea typeface="Gotham"/>
          <a:cs typeface="Gotham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2C7B80"/>
          </a:solidFill>
          <a:latin typeface="Gotham"/>
          <a:ea typeface="Gotham"/>
          <a:cs typeface="Gotham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2C7B80"/>
          </a:solidFill>
          <a:latin typeface="Gotham"/>
          <a:ea typeface="Gotham"/>
          <a:cs typeface="Gotham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2C7B80"/>
          </a:solidFill>
          <a:latin typeface="Gotham"/>
          <a:ea typeface="Gotham"/>
          <a:cs typeface="Gotham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2C7B80"/>
          </a:solidFill>
          <a:latin typeface="Gotham"/>
          <a:ea typeface="Gotham"/>
          <a:cs typeface="Gotham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b="1" kern="1200">
          <a:solidFill>
            <a:schemeClr val="tx1"/>
          </a:solidFill>
          <a:latin typeface="Gotham" charset="0"/>
          <a:ea typeface="Gotham" charset="0"/>
          <a:cs typeface="Gotham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b="1" kern="1200">
          <a:solidFill>
            <a:schemeClr val="tx1"/>
          </a:solidFill>
          <a:latin typeface="Gotham" charset="0"/>
          <a:ea typeface="Gotham" charset="0"/>
          <a:cs typeface="Gotham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chemeClr val="tx1"/>
          </a:solidFill>
          <a:latin typeface="Gotham" charset="0"/>
          <a:ea typeface="Gotham" charset="0"/>
          <a:cs typeface="Gotham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Gotham" charset="0"/>
          <a:ea typeface="Gotham" charset="0"/>
          <a:cs typeface="Gotham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b="1" kern="1200">
          <a:solidFill>
            <a:schemeClr val="tx1"/>
          </a:solidFill>
          <a:latin typeface="Gotham" charset="0"/>
          <a:ea typeface="Gotham" charset="0"/>
          <a:cs typeface="Gotham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00D44E-BA05-4947-A7D9-E9FB13180981}" type="datetimeFigureOut">
              <a:rPr lang="en-US"/>
              <a:pPr>
                <a:defRPr/>
              </a:pPr>
              <a:t>1/29/18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EB64E34-C1F5-461C-AE24-659FB311D6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340469"/>
            <a:ext cx="8534400" cy="1905000"/>
          </a:xfrm>
        </p:spPr>
        <p:txBody>
          <a:bodyPr lIns="0" anchor="t">
            <a:normAutofit/>
          </a:bodyPr>
          <a:lstStyle/>
          <a:p>
            <a:pPr algn="ctr"/>
            <a:r>
              <a:rPr lang="en-US" sz="4900" dirty="0">
                <a:solidFill>
                  <a:schemeClr val="accent2"/>
                </a:solidFill>
                <a:latin typeface="+mj-lt"/>
              </a:rPr>
              <a:t>Port of Oakland</a:t>
            </a:r>
            <a:br>
              <a:rPr lang="en-US" sz="3600" dirty="0">
                <a:solidFill>
                  <a:schemeClr val="accent2"/>
                </a:solidFill>
                <a:latin typeface="+mj-lt"/>
              </a:rPr>
            </a:br>
            <a:r>
              <a:rPr lang="en-US" sz="3200" dirty="0">
                <a:solidFill>
                  <a:schemeClr val="accent2"/>
                </a:solidFill>
                <a:latin typeface="+mj-lt"/>
              </a:rPr>
              <a:t>This is our time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457200" y="5661245"/>
            <a:ext cx="8229600" cy="713965"/>
          </a:xfrm>
          <a:prstGeom prst="rect">
            <a:avLst/>
          </a:prstGeom>
        </p:spPr>
        <p:txBody>
          <a:bodyPr vert="horz" lIns="0" tIns="45720" rIns="91440" bIns="45720" rtlCol="0" anchor="t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2C7B80"/>
                </a:solidFill>
                <a:latin typeface="Calibri" panose="020F0502020204030204" pitchFamily="34" charset="0"/>
                <a:ea typeface="Gotham" charset="0"/>
                <a:cs typeface="Gotha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9pPr>
          </a:lstStyle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January 30,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lIns="0"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Port of Oakland driving job growth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15568"/>
            <a:ext cx="8229600" cy="350039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082572"/>
              </p:ext>
            </p:extLst>
          </p:nvPr>
        </p:nvGraphicFramePr>
        <p:xfrm>
          <a:off x="457200" y="4800600"/>
          <a:ext cx="6374423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74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73,000 depend on the Port of Oakland for jobs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Every additional</a:t>
                      </a:r>
                      <a:r>
                        <a:rPr lang="en-US" sz="18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1000 containers = eight new jobs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CenterPoint</a:t>
                      </a:r>
                      <a:r>
                        <a:rPr lang="en-US" sz="18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jobs agreement a national model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14784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lIns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Clean air not pie in the sky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1117727"/>
            <a:ext cx="8229600" cy="3427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41716"/>
              </p:ext>
            </p:extLst>
          </p:nvPr>
        </p:nvGraphicFramePr>
        <p:xfrm>
          <a:off x="457200" y="4798702"/>
          <a:ext cx="6374423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74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Maritime Air</a:t>
                      </a:r>
                      <a:r>
                        <a:rPr lang="en-US" sz="18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Quality Action plan update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Truck Management Plan update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Shorepower</a:t>
                      </a:r>
                      <a:r>
                        <a:rPr lang="en-US" sz="18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strengthened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Tenants pitching in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70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lIns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Five-year strategic plan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63869"/>
            <a:ext cx="8229600" cy="3513407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109933"/>
              </p:ext>
            </p:extLst>
          </p:nvPr>
        </p:nvGraphicFramePr>
        <p:xfrm>
          <a:off x="457200" y="4800600"/>
          <a:ext cx="6374423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74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Published</a:t>
                      </a:r>
                      <a:r>
                        <a:rPr lang="en-US" sz="18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in 2018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Assures that community</a:t>
                      </a:r>
                      <a:r>
                        <a:rPr lang="en-US" sz="18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benefits as Port progresses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486312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706" y="4765431"/>
            <a:ext cx="3100588" cy="10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8328" y="274638"/>
            <a:ext cx="8229600" cy="715962"/>
          </a:xfrm>
        </p:spPr>
        <p:txBody>
          <a:bodyPr lIns="0"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Port of Oakland—a bird's eye 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9FEE30-2A0A-3C40-A716-E1601961C7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58088"/>
            <a:ext cx="8229600" cy="434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CBBEB4C-945C-5246-B670-EB63CD2E1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311375"/>
              </p:ext>
            </p:extLst>
          </p:nvPr>
        </p:nvGraphicFramePr>
        <p:xfrm>
          <a:off x="461595" y="4798702"/>
          <a:ext cx="6370027" cy="1468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70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303">
                <a:tc>
                  <a:txBody>
                    <a:bodyPr/>
                    <a:lstStyle/>
                    <a:p>
                      <a:pPr marL="182880" indent="-182880" algn="l" defTabSz="914400" rtl="0" eaLnBrk="1" latinLnBrk="0" hangingPunct="1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Record revenue: $358.7 million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196">
                <a:tc>
                  <a:txBody>
                    <a:bodyPr/>
                    <a:lstStyle/>
                    <a:p>
                      <a:pPr marL="182880" indent="-182880" algn="l" defTabSz="914400" rtl="0" eaLnBrk="1" latinLnBrk="0" hangingPunct="1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Record volume (imports, loaded, total containers)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542">
                <a:tc>
                  <a:txBody>
                    <a:bodyPr/>
                    <a:lstStyle/>
                    <a:p>
                      <a:pPr marL="182880" indent="-182880" algn="l" defTabSz="914400" rtl="0" eaLnBrk="1" latinLnBrk="0" hangingPunct="1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Bond refinance saves $43 million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Moody's upgrade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lIns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2017 by the numbers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328" y="1213000"/>
            <a:ext cx="47436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Operating Revenue, Expenses and Income</a:t>
            </a:r>
          </a:p>
          <a:p>
            <a:r>
              <a:rPr lang="en-US" sz="900" dirty="0"/>
              <a:t>($ millions)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311"/>
          <a:stretch/>
        </p:blipFill>
        <p:spPr>
          <a:xfrm>
            <a:off x="419588" y="1659276"/>
            <a:ext cx="5503931" cy="279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lIns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Port of Oakland outlook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360484" y="1091998"/>
            <a:ext cx="8229600" cy="2369880"/>
          </a:xfrm>
          <a:prstGeom prst="rect">
            <a:avLst/>
          </a:prstGeom>
        </p:spPr>
        <p:txBody>
          <a:bodyPr vert="horz" lIns="0" tIns="45720" rIns="91440" bIns="45720" rtlCol="0" anchor="t" anchorCtr="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2C7B80"/>
                </a:solidFill>
                <a:latin typeface="Calibri" panose="020F0502020204030204" pitchFamily="34" charset="0"/>
                <a:ea typeface="Gotham" charset="0"/>
                <a:cs typeface="Gotha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9pPr>
          </a:lstStyle>
          <a:p>
            <a:pPr marL="122238" indent="-114300" eaLnBrk="1" hangingPunct="1">
              <a:spcAft>
                <a:spcPts val="1200"/>
              </a:spcAft>
              <a:buClr>
                <a:schemeClr val="accent2"/>
              </a:buClr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“The Port of Oakland serves one of the most vibrant and fast-growing regional economies in the world.”</a:t>
            </a:r>
          </a:p>
          <a:p>
            <a:pPr marL="122238" indent="-114300" eaLnBrk="1" hangingPunct="1">
              <a:spcAft>
                <a:spcPts val="1200"/>
              </a:spcAft>
              <a:buClr>
                <a:schemeClr val="accent2"/>
              </a:buClr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“Trade via the Port of Oakland influenced by the unique demands of industry and consumers in the Northern California Mega-Region.” </a:t>
            </a:r>
          </a:p>
          <a:p>
            <a:pPr algn="r" eaLnBrk="1" hangingPunct="1">
              <a:spcAft>
                <a:spcPts val="600"/>
              </a:spcAft>
              <a:buClr>
                <a:schemeClr val="accent2"/>
              </a:buClr>
            </a:pPr>
            <a:r>
              <a:rPr lang="en-US" sz="1800" b="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—Jock O’Connell, International Trade Economist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388612"/>
              </p:ext>
            </p:extLst>
          </p:nvPr>
        </p:nvGraphicFramePr>
        <p:xfrm>
          <a:off x="457200" y="3945306"/>
          <a:ext cx="8229600" cy="18839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51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8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8049">
                <a:tc>
                  <a:txBody>
                    <a:bodyPr/>
                    <a:lstStyle/>
                    <a:p>
                      <a:pPr marL="228600" indent="-228600" eaLnBrk="1" hangingPunct="1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+mj-lt"/>
                        <a:buAutoNum type="arabicPeriod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Imports </a:t>
                      </a:r>
                      <a:b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</a:b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up 2.7 percent </a:t>
                      </a:r>
                      <a:b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</a:b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from 2017</a:t>
                      </a:r>
                    </a:p>
                  </a:txBody>
                  <a:tcPr marL="128016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Total containers will break 2017 record </a:t>
                      </a:r>
                    </a:p>
                  </a:txBody>
                  <a:tcPr marL="173736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5945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Exports up </a:t>
                      </a:r>
                      <a:b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</a:b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+mn-cs"/>
                        </a:rPr>
                        <a:t>1-to-2 percent</a:t>
                      </a:r>
                    </a:p>
                  </a:txBody>
                  <a:tcPr marL="128016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19738"/>
            <a:ext cx="1178170" cy="7879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58674"/>
            <a:ext cx="1178171" cy="7831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b="43869"/>
          <a:stretch/>
        </p:blipFill>
        <p:spPr>
          <a:xfrm>
            <a:off x="4079631" y="4019738"/>
            <a:ext cx="1905756" cy="787997"/>
          </a:xfrm>
          <a:prstGeom prst="rect">
            <a:avLst/>
          </a:prstGeom>
        </p:spPr>
      </p:pic>
      <p:sp>
        <p:nvSpPr>
          <p:cNvPr id="20" name="Title 4"/>
          <p:cNvSpPr txBox="1">
            <a:spLocks/>
          </p:cNvSpPr>
          <p:nvPr/>
        </p:nvSpPr>
        <p:spPr>
          <a:xfrm>
            <a:off x="457200" y="3563276"/>
            <a:ext cx="8229600" cy="369332"/>
          </a:xfrm>
          <a:prstGeom prst="rect">
            <a:avLst/>
          </a:prstGeom>
        </p:spPr>
        <p:txBody>
          <a:bodyPr vert="horz" lIns="0" tIns="45720" rIns="91440" bIns="45720" rtlCol="0" anchor="t" anchorCtr="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2C7B80"/>
                </a:solidFill>
                <a:latin typeface="Calibri" panose="020F0502020204030204" pitchFamily="34" charset="0"/>
                <a:ea typeface="Gotham" charset="0"/>
                <a:cs typeface="Gotha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 projections for Port of Oakland:</a:t>
            </a:r>
          </a:p>
        </p:txBody>
      </p:sp>
    </p:spTree>
    <p:extLst>
      <p:ext uri="{BB962C8B-B14F-4D97-AF65-F5344CB8AC3E}">
        <p14:creationId xmlns:p14="http://schemas.microsoft.com/office/powerpoint/2010/main" val="92380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CDA818-58C1-0641-8C4C-C517964DE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3" r="2703"/>
          <a:stretch/>
        </p:blipFill>
        <p:spPr>
          <a:xfrm>
            <a:off x="457200" y="1477223"/>
            <a:ext cx="8229600" cy="47941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lIns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Betting on Oakland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864538"/>
              </p:ext>
            </p:extLst>
          </p:nvPr>
        </p:nvGraphicFramePr>
        <p:xfrm>
          <a:off x="5495192" y="1787512"/>
          <a:ext cx="3191608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4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303">
                <a:tc>
                  <a:txBody>
                    <a:bodyPr/>
                    <a:lstStyle/>
                    <a:p>
                      <a:pPr marL="118872" indent="-118872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OICT Cranes</a:t>
                      </a:r>
                    </a:p>
                  </a:txBody>
                  <a:tcPr marL="4572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$20 million</a:t>
                      </a:r>
                    </a:p>
                  </a:txBody>
                  <a:tcPr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196">
                <a:tc>
                  <a:txBody>
                    <a:bodyPr/>
                    <a:lstStyle/>
                    <a:p>
                      <a:pPr marL="118872" indent="-118872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TraPac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expansion</a:t>
                      </a:r>
                    </a:p>
                  </a:txBody>
                  <a:tcPr marL="4572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$60</a:t>
                      </a: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million</a:t>
                      </a:r>
                    </a:p>
                  </a:txBody>
                  <a:tcPr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542">
                <a:tc>
                  <a:txBody>
                    <a:bodyPr/>
                    <a:lstStyle/>
                    <a:p>
                      <a:pPr marL="118872" indent="-118872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Cool Port Oakland</a:t>
                      </a:r>
                    </a:p>
                  </a:txBody>
                  <a:tcPr marL="4572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$90 million</a:t>
                      </a:r>
                    </a:p>
                  </a:txBody>
                  <a:tcPr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8872" marR="0" lvl="0" indent="-118872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Seaport Logistics Complex</a:t>
                      </a:r>
                    </a:p>
                  </a:txBody>
                  <a:tcPr marL="4572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$52 million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097">
                <a:tc>
                  <a:txBody>
                    <a:bodyPr/>
                    <a:lstStyle/>
                    <a:p>
                      <a:pPr marL="118872" marR="0" lvl="0" indent="-118872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400" kern="120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Street Project</a:t>
                      </a:r>
                    </a:p>
                  </a:txBody>
                  <a:tcPr marL="4572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302209"/>
                  </a:ext>
                </a:extLst>
              </a:tr>
            </a:tbl>
          </a:graphicData>
        </a:graphic>
      </p:graphicFrame>
      <p:sp>
        <p:nvSpPr>
          <p:cNvPr id="11" name="Title 4"/>
          <p:cNvSpPr txBox="1">
            <a:spLocks/>
          </p:cNvSpPr>
          <p:nvPr/>
        </p:nvSpPr>
        <p:spPr>
          <a:xfrm>
            <a:off x="457200" y="1042209"/>
            <a:ext cx="8229600" cy="715962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2C7B80"/>
                </a:solidFill>
                <a:latin typeface="Calibri" panose="020F0502020204030204" pitchFamily="34" charset="0"/>
                <a:ea typeface="Gotham" charset="0"/>
                <a:cs typeface="Gotha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9pPr>
          </a:lstStyle>
          <a:p>
            <a:r>
              <a:rPr lang="en-US" sz="2400" b="0" dirty="0">
                <a:solidFill>
                  <a:schemeClr val="accent2"/>
                </a:solidFill>
                <a:latin typeface="+mj-lt"/>
              </a:rPr>
              <a:t>Major investments in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61" y="5651878"/>
            <a:ext cx="1591408" cy="5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lIns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Cool Port Oakland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15568"/>
            <a:ext cx="8229600" cy="343005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914152"/>
              </p:ext>
            </p:extLst>
          </p:nvPr>
        </p:nvGraphicFramePr>
        <p:xfrm>
          <a:off x="457200" y="4798702"/>
          <a:ext cx="6374423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74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283,000-square foot refrigerated distribution center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36 rail cars simultaneously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30,000 TEUs annually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74243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lIns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Seaport Logistics Complex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27" r="5297" b="4038"/>
          <a:stretch/>
        </p:blipFill>
        <p:spPr>
          <a:xfrm>
            <a:off x="457200" y="1115569"/>
            <a:ext cx="8229600" cy="3430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087968"/>
              </p:ext>
            </p:extLst>
          </p:nvPr>
        </p:nvGraphicFramePr>
        <p:xfrm>
          <a:off x="457200" y="4798702"/>
          <a:ext cx="6374423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74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440,000 square feet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Transloading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adjacent to rail and ships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Construction</a:t>
                      </a:r>
                      <a:r>
                        <a:rPr lang="en-US" sz="18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begins 2018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06302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lIns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First call in the future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1" t="25028" r="1671" b="20913"/>
          <a:stretch/>
        </p:blipFill>
        <p:spPr>
          <a:xfrm>
            <a:off x="457200" y="1477223"/>
            <a:ext cx="8229600" cy="306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704941"/>
              </p:ext>
            </p:extLst>
          </p:nvPr>
        </p:nvGraphicFramePr>
        <p:xfrm>
          <a:off x="457200" y="4798702"/>
          <a:ext cx="6374423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74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Strong Bay Area retail and manufacturing markets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Ample marine terminal capacity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Greater intermodal capability with new railyard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Wingdings" charset="2"/>
                        <a:buChar char="§"/>
                      </a:pPr>
                      <a:r>
                        <a:rPr lang="en-US" sz="1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Transload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within Port's footprint</a:t>
                      </a:r>
                      <a:r>
                        <a:rPr lang="en-US" sz="18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saves time/cost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4"/>
          <p:cNvSpPr txBox="1">
            <a:spLocks/>
          </p:cNvSpPr>
          <p:nvPr/>
        </p:nvSpPr>
        <p:spPr>
          <a:xfrm>
            <a:off x="457200" y="1042209"/>
            <a:ext cx="8229600" cy="715962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2C7B80"/>
                </a:solidFill>
                <a:latin typeface="Calibri" panose="020F0502020204030204" pitchFamily="34" charset="0"/>
                <a:ea typeface="Gotham" charset="0"/>
                <a:cs typeface="Gotha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9pPr>
          </a:lstStyle>
          <a:p>
            <a:r>
              <a:rPr lang="en-US" sz="2400" b="0" dirty="0">
                <a:solidFill>
                  <a:schemeClr val="accent2"/>
                </a:solidFill>
                <a:latin typeface="+mj-lt"/>
              </a:rPr>
              <a:t>Why Oakland?</a:t>
            </a:r>
          </a:p>
        </p:txBody>
      </p:sp>
    </p:spTree>
    <p:extLst>
      <p:ext uri="{BB962C8B-B14F-4D97-AF65-F5344CB8AC3E}">
        <p14:creationId xmlns:p14="http://schemas.microsoft.com/office/powerpoint/2010/main" val="1492695834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178"/>
            <a:ext cx="9144000" cy="988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232"/>
          </a:xfrm>
        </p:spPr>
        <p:txBody>
          <a:bodyPr lIns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Looking ahead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92" y="5985986"/>
            <a:ext cx="1591408" cy="5189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0" y="1758378"/>
            <a:ext cx="6001238" cy="3968946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457200" y="1042416"/>
            <a:ext cx="8229600" cy="715962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2C7B80"/>
                </a:solidFill>
                <a:latin typeface="Calibri" panose="020F0502020204030204" pitchFamily="34" charset="0"/>
                <a:ea typeface="Gotham" charset="0"/>
                <a:cs typeface="Gotha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C7B80"/>
                </a:solidFill>
                <a:latin typeface="Gotham"/>
                <a:ea typeface="Gotham"/>
                <a:cs typeface="Gotham"/>
              </a:defRPr>
            </a:lvl9pPr>
          </a:lstStyle>
          <a:p>
            <a:r>
              <a:rPr lang="en-US" sz="2400" b="0" dirty="0">
                <a:solidFill>
                  <a:schemeClr val="accent2"/>
                </a:solidFill>
                <a:latin typeface="+mj-lt"/>
              </a:rPr>
              <a:t>Projecting five more years of record volume</a:t>
            </a:r>
          </a:p>
        </p:txBody>
      </p:sp>
    </p:spTree>
    <p:extLst>
      <p:ext uri="{BB962C8B-B14F-4D97-AF65-F5344CB8AC3E}">
        <p14:creationId xmlns:p14="http://schemas.microsoft.com/office/powerpoint/2010/main" val="1783171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00474F"/>
      </a:dk2>
      <a:lt2>
        <a:srgbClr val="2C7B80"/>
      </a:lt2>
      <a:accent1>
        <a:srgbClr val="FAA41A"/>
      </a:accent1>
      <a:accent2>
        <a:srgbClr val="F26A36"/>
      </a:accent2>
      <a:accent3>
        <a:srgbClr val="005EB8"/>
      </a:accent3>
      <a:accent4>
        <a:srgbClr val="00474F"/>
      </a:accent4>
      <a:accent5>
        <a:srgbClr val="4BACC6"/>
      </a:accent5>
      <a:accent6>
        <a:srgbClr val="000006"/>
      </a:accent6>
      <a:hlink>
        <a:srgbClr val="0000FF"/>
      </a:hlink>
      <a:folHlink>
        <a:srgbClr val="F26A36"/>
      </a:folHlink>
    </a:clrScheme>
    <a:fontScheme name="Custom 1">
      <a:majorFont>
        <a:latin typeface="Gotham Bold"/>
        <a:ea typeface=""/>
        <a:cs typeface=""/>
      </a:majorFont>
      <a:minorFont>
        <a:latin typeface="Gotham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5076</TotalTime>
  <Words>309</Words>
  <Application>Microsoft Macintosh PowerPoint</Application>
  <PresentationFormat>On-screen Show (4:3)</PresentationFormat>
  <Paragraphs>77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Gotham</vt:lpstr>
      <vt:lpstr>Gotham Bold</vt:lpstr>
      <vt:lpstr>Gotham Medium</vt:lpstr>
      <vt:lpstr>Wingdings</vt:lpstr>
      <vt:lpstr>Office Theme</vt:lpstr>
      <vt:lpstr>Custom Design</vt:lpstr>
      <vt:lpstr>Port of Oakland This is our time</vt:lpstr>
      <vt:lpstr>Port of Oakland—a bird's eye view</vt:lpstr>
      <vt:lpstr>2017 by the numbers</vt:lpstr>
      <vt:lpstr>Port of Oakland outlook 2018</vt:lpstr>
      <vt:lpstr>Betting on Oakland</vt:lpstr>
      <vt:lpstr>Cool Port Oakland</vt:lpstr>
      <vt:lpstr>Seaport Logistics Complex</vt:lpstr>
      <vt:lpstr>First call in the future</vt:lpstr>
      <vt:lpstr>Looking ahead</vt:lpstr>
      <vt:lpstr>Port of Oakland driving job growth</vt:lpstr>
      <vt:lpstr>Clean air not pie in the sky</vt:lpstr>
      <vt:lpstr>Five-year strategic plan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Maness</dc:creator>
  <cp:lastModifiedBy>Stuart Silberman</cp:lastModifiedBy>
  <cp:revision>212</cp:revision>
  <cp:lastPrinted>2017-01-30T18:36:15Z</cp:lastPrinted>
  <dcterms:created xsi:type="dcterms:W3CDTF">2015-12-03T17:49:49Z</dcterms:created>
  <dcterms:modified xsi:type="dcterms:W3CDTF">2018-01-29T17:39:41Z</dcterms:modified>
</cp:coreProperties>
</file>